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289" r:id="rId3"/>
    <p:sldId id="290" r:id="rId4"/>
    <p:sldId id="302" r:id="rId5"/>
    <p:sldId id="355" r:id="rId6"/>
    <p:sldId id="257" r:id="rId7"/>
    <p:sldId id="356" r:id="rId8"/>
    <p:sldId id="259" r:id="rId9"/>
    <p:sldId id="262" r:id="rId10"/>
    <p:sldId id="263" r:id="rId11"/>
    <p:sldId id="265" r:id="rId12"/>
    <p:sldId id="266" r:id="rId13"/>
    <p:sldId id="359" r:id="rId14"/>
    <p:sldId id="270" r:id="rId15"/>
    <p:sldId id="271" r:id="rId16"/>
    <p:sldId id="276" r:id="rId17"/>
    <p:sldId id="357" r:id="rId18"/>
    <p:sldId id="358" r:id="rId19"/>
    <p:sldId id="283" r:id="rId20"/>
    <p:sldId id="284" r:id="rId21"/>
    <p:sldId id="285" r:id="rId22"/>
    <p:sldId id="287" r:id="rId23"/>
    <p:sldId id="288" r:id="rId24"/>
    <p:sldId id="291" r:id="rId25"/>
    <p:sldId id="293" r:id="rId26"/>
    <p:sldId id="294" r:id="rId27"/>
    <p:sldId id="296" r:id="rId28"/>
    <p:sldId id="297" r:id="rId29"/>
    <p:sldId id="298" r:id="rId30"/>
    <p:sldId id="299" r:id="rId31"/>
    <p:sldId id="300" r:id="rId32"/>
    <p:sldId id="360" r:id="rId33"/>
    <p:sldId id="303"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9" r:id="rId47"/>
    <p:sldId id="320" r:id="rId48"/>
    <p:sldId id="321" r:id="rId49"/>
    <p:sldId id="322" r:id="rId50"/>
    <p:sldId id="323" r:id="rId51"/>
    <p:sldId id="324" r:id="rId52"/>
    <p:sldId id="326" r:id="rId53"/>
    <p:sldId id="329" r:id="rId54"/>
    <p:sldId id="330" r:id="rId55"/>
    <p:sldId id="331" r:id="rId56"/>
    <p:sldId id="332" r:id="rId57"/>
    <p:sldId id="333" r:id="rId58"/>
    <p:sldId id="335" r:id="rId59"/>
    <p:sldId id="336" r:id="rId60"/>
    <p:sldId id="337" r:id="rId61"/>
    <p:sldId id="338" r:id="rId62"/>
    <p:sldId id="340" r:id="rId63"/>
    <p:sldId id="341" r:id="rId64"/>
    <p:sldId id="342" r:id="rId65"/>
    <p:sldId id="361" r:id="rId66"/>
    <p:sldId id="362" r:id="rId67"/>
    <p:sldId id="363" r:id="rId68"/>
    <p:sldId id="364" r:id="rId69"/>
    <p:sldId id="367" r:id="rId70"/>
    <p:sldId id="365" r:id="rId71"/>
    <p:sldId id="366" r:id="rId72"/>
    <p:sldId id="368" r:id="rId73"/>
    <p:sldId id="369" r:id="rId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72" autoAdjust="0"/>
    <p:restoredTop sz="94660"/>
  </p:normalViewPr>
  <p:slideViewPr>
    <p:cSldViewPr snapToGrid="0">
      <p:cViewPr varScale="1">
        <p:scale>
          <a:sx n="109" d="100"/>
          <a:sy n="109" d="100"/>
        </p:scale>
        <p:origin x="174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B0632E-480C-4502-9647-BFBEA31388B4}" type="datetimeFigureOut">
              <a:rPr lang="en-NZ" smtClean="0"/>
              <a:t>4/06/2019</a:t>
            </a:fld>
            <a:endParaRPr lang="en-NZ"/>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84F4C-D997-4314-8ED2-3C56015679BB}" type="slidenum">
              <a:rPr lang="en-NZ" smtClean="0"/>
              <a:t>‹#›</a:t>
            </a:fld>
            <a:endParaRPr lang="en-NZ"/>
          </a:p>
        </p:txBody>
      </p:sp>
    </p:spTree>
    <p:extLst>
      <p:ext uri="{BB962C8B-B14F-4D97-AF65-F5344CB8AC3E}">
        <p14:creationId xmlns:p14="http://schemas.microsoft.com/office/powerpoint/2010/main" val="265445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1</a:t>
            </a:fld>
            <a:endParaRPr lang="en-NZ"/>
          </a:p>
        </p:txBody>
      </p:sp>
    </p:spTree>
    <p:extLst>
      <p:ext uri="{BB962C8B-B14F-4D97-AF65-F5344CB8AC3E}">
        <p14:creationId xmlns:p14="http://schemas.microsoft.com/office/powerpoint/2010/main" val="2493302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10</a:t>
            </a:fld>
            <a:endParaRPr lang="en-NZ"/>
          </a:p>
        </p:txBody>
      </p:sp>
    </p:spTree>
    <p:extLst>
      <p:ext uri="{BB962C8B-B14F-4D97-AF65-F5344CB8AC3E}">
        <p14:creationId xmlns:p14="http://schemas.microsoft.com/office/powerpoint/2010/main" val="736243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0EEF33-795F-417D-80E6-954A72004A95}" type="slidenum">
              <a:rPr lang="en-US" smtClean="0"/>
              <a:t>11</a:t>
            </a:fld>
            <a:endParaRPr lang="en-US"/>
          </a:p>
        </p:txBody>
      </p:sp>
    </p:spTree>
    <p:extLst>
      <p:ext uri="{BB962C8B-B14F-4D97-AF65-F5344CB8AC3E}">
        <p14:creationId xmlns:p14="http://schemas.microsoft.com/office/powerpoint/2010/main" val="185178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12</a:t>
            </a:fld>
            <a:endParaRPr lang="en-NZ"/>
          </a:p>
        </p:txBody>
      </p:sp>
    </p:spTree>
    <p:extLst>
      <p:ext uri="{BB962C8B-B14F-4D97-AF65-F5344CB8AC3E}">
        <p14:creationId xmlns:p14="http://schemas.microsoft.com/office/powerpoint/2010/main" val="891592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13</a:t>
            </a:fld>
            <a:endParaRPr lang="en-NZ"/>
          </a:p>
        </p:txBody>
      </p:sp>
    </p:spTree>
    <p:extLst>
      <p:ext uri="{BB962C8B-B14F-4D97-AF65-F5344CB8AC3E}">
        <p14:creationId xmlns:p14="http://schemas.microsoft.com/office/powerpoint/2010/main" val="1941238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yeah</a:t>
            </a:r>
            <a:endParaRPr lang="en-NZ" dirty="0"/>
          </a:p>
        </p:txBody>
      </p:sp>
      <p:sp>
        <p:nvSpPr>
          <p:cNvPr id="4" name="Slide Number Placeholder 3"/>
          <p:cNvSpPr>
            <a:spLocks noGrp="1"/>
          </p:cNvSpPr>
          <p:nvPr>
            <p:ph type="sldNum" sz="quarter" idx="10"/>
          </p:nvPr>
        </p:nvSpPr>
        <p:spPr/>
        <p:txBody>
          <a:bodyPr/>
          <a:lstStyle/>
          <a:p>
            <a:fld id="{660EEF33-795F-417D-80E6-954A72004A95}" type="slidenum">
              <a:rPr lang="en-US" smtClean="0"/>
              <a:t>14</a:t>
            </a:fld>
            <a:endParaRPr lang="en-US"/>
          </a:p>
        </p:txBody>
      </p:sp>
    </p:spTree>
    <p:extLst>
      <p:ext uri="{BB962C8B-B14F-4D97-AF65-F5344CB8AC3E}">
        <p14:creationId xmlns:p14="http://schemas.microsoft.com/office/powerpoint/2010/main" val="417064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15</a:t>
            </a:fld>
            <a:endParaRPr lang="en-NZ"/>
          </a:p>
        </p:txBody>
      </p:sp>
    </p:spTree>
    <p:extLst>
      <p:ext uri="{BB962C8B-B14F-4D97-AF65-F5344CB8AC3E}">
        <p14:creationId xmlns:p14="http://schemas.microsoft.com/office/powerpoint/2010/main" val="27877472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16</a:t>
            </a:fld>
            <a:endParaRPr lang="en-NZ"/>
          </a:p>
        </p:txBody>
      </p:sp>
    </p:spTree>
    <p:extLst>
      <p:ext uri="{BB962C8B-B14F-4D97-AF65-F5344CB8AC3E}">
        <p14:creationId xmlns:p14="http://schemas.microsoft.com/office/powerpoint/2010/main" val="2675888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17</a:t>
            </a:fld>
            <a:endParaRPr lang="en-NZ"/>
          </a:p>
        </p:txBody>
      </p:sp>
    </p:spTree>
    <p:extLst>
      <p:ext uri="{BB962C8B-B14F-4D97-AF65-F5344CB8AC3E}">
        <p14:creationId xmlns:p14="http://schemas.microsoft.com/office/powerpoint/2010/main" val="2933539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18</a:t>
            </a:fld>
            <a:endParaRPr lang="en-NZ"/>
          </a:p>
        </p:txBody>
      </p:sp>
    </p:spTree>
    <p:extLst>
      <p:ext uri="{BB962C8B-B14F-4D97-AF65-F5344CB8AC3E}">
        <p14:creationId xmlns:p14="http://schemas.microsoft.com/office/powerpoint/2010/main" val="3759177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19</a:t>
            </a:fld>
            <a:endParaRPr lang="en-NZ"/>
          </a:p>
        </p:txBody>
      </p:sp>
    </p:spTree>
    <p:extLst>
      <p:ext uri="{BB962C8B-B14F-4D97-AF65-F5344CB8AC3E}">
        <p14:creationId xmlns:p14="http://schemas.microsoft.com/office/powerpoint/2010/main" val="6089107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a:t>
            </a:fld>
            <a:endParaRPr lang="en-NZ"/>
          </a:p>
        </p:txBody>
      </p:sp>
    </p:spTree>
    <p:extLst>
      <p:ext uri="{BB962C8B-B14F-4D97-AF65-F5344CB8AC3E}">
        <p14:creationId xmlns:p14="http://schemas.microsoft.com/office/powerpoint/2010/main" val="816865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20</a:t>
            </a:fld>
            <a:endParaRPr lang="en-NZ"/>
          </a:p>
        </p:txBody>
      </p:sp>
    </p:spTree>
    <p:extLst>
      <p:ext uri="{BB962C8B-B14F-4D97-AF65-F5344CB8AC3E}">
        <p14:creationId xmlns:p14="http://schemas.microsoft.com/office/powerpoint/2010/main" val="4291613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u="none" strike="noStrike" kern="1200" baseline="0" dirty="0" smtClean="0">
                <a:solidFill>
                  <a:schemeClr val="tx1"/>
                </a:solidFill>
                <a:latin typeface="+mn-lt"/>
                <a:ea typeface="+mn-ea"/>
                <a:cs typeface="+mn-cs"/>
              </a:rPr>
              <a:t>Unfortunately, there is no magical formula to determine the right number of layers</a:t>
            </a:r>
          </a:p>
          <a:p>
            <a:r>
              <a:rPr lang="en-NZ" sz="1200" b="0" i="0" u="none" strike="noStrike" kern="1200" baseline="0" dirty="0" smtClean="0">
                <a:solidFill>
                  <a:schemeClr val="tx1"/>
                </a:solidFill>
                <a:latin typeface="+mn-lt"/>
                <a:ea typeface="+mn-ea"/>
                <a:cs typeface="+mn-cs"/>
              </a:rPr>
              <a:t>or the right size for each layer. You must evaluate an array of different architectures</a:t>
            </a:r>
          </a:p>
          <a:p>
            <a:r>
              <a:rPr lang="en-NZ" sz="1200" b="0" i="0" u="none" strike="noStrike" kern="1200" baseline="0" dirty="0" smtClean="0">
                <a:solidFill>
                  <a:schemeClr val="tx1"/>
                </a:solidFill>
                <a:latin typeface="+mn-lt"/>
                <a:ea typeface="+mn-ea"/>
                <a:cs typeface="+mn-cs"/>
              </a:rPr>
              <a:t>(on your validation set, not on your test set, of course) in order to find the</a:t>
            </a:r>
          </a:p>
          <a:p>
            <a:r>
              <a:rPr lang="en-NZ" sz="1200" b="0" i="0" u="none" strike="noStrike" kern="1200" baseline="0" dirty="0" smtClean="0">
                <a:solidFill>
                  <a:schemeClr val="tx1"/>
                </a:solidFill>
                <a:latin typeface="+mn-lt"/>
                <a:ea typeface="+mn-ea"/>
                <a:cs typeface="+mn-cs"/>
              </a:rPr>
              <a:t>correct model size for your data. The general workflow to find an appropriate model</a:t>
            </a:r>
          </a:p>
          <a:p>
            <a:r>
              <a:rPr lang="en-NZ" sz="1200" b="0" i="0" u="none" strike="noStrike" kern="1200" baseline="0" dirty="0" smtClean="0">
                <a:solidFill>
                  <a:schemeClr val="tx1"/>
                </a:solidFill>
                <a:latin typeface="+mn-lt"/>
                <a:ea typeface="+mn-ea"/>
                <a:cs typeface="+mn-cs"/>
              </a:rPr>
              <a:t>size is to start with relatively few layers and parameters, and increase the size of the layers</a:t>
            </a:r>
          </a:p>
          <a:p>
            <a:r>
              <a:rPr lang="en-NZ" sz="1200" b="0" i="0" u="none" strike="noStrike" kern="1200" baseline="0" dirty="0" smtClean="0">
                <a:solidFill>
                  <a:schemeClr val="tx1"/>
                </a:solidFill>
                <a:latin typeface="+mn-lt"/>
                <a:ea typeface="+mn-ea"/>
                <a:cs typeface="+mn-cs"/>
              </a:rPr>
              <a:t>or add new layers until you see diminishing returns with regard to validation loss.</a:t>
            </a:r>
            <a:endParaRPr lang="en-NZ" dirty="0"/>
          </a:p>
        </p:txBody>
      </p:sp>
      <p:sp>
        <p:nvSpPr>
          <p:cNvPr id="4" name="Slide Number Placeholder 3"/>
          <p:cNvSpPr>
            <a:spLocks noGrp="1"/>
          </p:cNvSpPr>
          <p:nvPr>
            <p:ph type="sldNum" sz="quarter" idx="10"/>
          </p:nvPr>
        </p:nvSpPr>
        <p:spPr/>
        <p:txBody>
          <a:bodyPr/>
          <a:lstStyle/>
          <a:p>
            <a:fld id="{660EEF33-795F-417D-80E6-954A72004A95}" type="slidenum">
              <a:rPr lang="en-US" smtClean="0"/>
              <a:t>21</a:t>
            </a:fld>
            <a:endParaRPr lang="en-US"/>
          </a:p>
        </p:txBody>
      </p:sp>
    </p:spTree>
    <p:extLst>
      <p:ext uri="{BB962C8B-B14F-4D97-AF65-F5344CB8AC3E}">
        <p14:creationId xmlns:p14="http://schemas.microsoft.com/office/powerpoint/2010/main" val="4164502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22</a:t>
            </a:fld>
            <a:endParaRPr lang="en-NZ"/>
          </a:p>
        </p:txBody>
      </p:sp>
    </p:spTree>
    <p:extLst>
      <p:ext uri="{BB962C8B-B14F-4D97-AF65-F5344CB8AC3E}">
        <p14:creationId xmlns:p14="http://schemas.microsoft.com/office/powerpoint/2010/main" val="153535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23</a:t>
            </a:fld>
            <a:endParaRPr lang="en-NZ"/>
          </a:p>
        </p:txBody>
      </p:sp>
    </p:spTree>
    <p:extLst>
      <p:ext uri="{BB962C8B-B14F-4D97-AF65-F5344CB8AC3E}">
        <p14:creationId xmlns:p14="http://schemas.microsoft.com/office/powerpoint/2010/main" val="26245424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24</a:t>
            </a:fld>
            <a:endParaRPr lang="en-NZ"/>
          </a:p>
        </p:txBody>
      </p:sp>
    </p:spTree>
    <p:extLst>
      <p:ext uri="{BB962C8B-B14F-4D97-AF65-F5344CB8AC3E}">
        <p14:creationId xmlns:p14="http://schemas.microsoft.com/office/powerpoint/2010/main" val="678274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25</a:t>
            </a:fld>
            <a:endParaRPr lang="en-NZ"/>
          </a:p>
        </p:txBody>
      </p:sp>
    </p:spTree>
    <p:extLst>
      <p:ext uri="{BB962C8B-B14F-4D97-AF65-F5344CB8AC3E}">
        <p14:creationId xmlns:p14="http://schemas.microsoft.com/office/powerpoint/2010/main" val="3441548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26</a:t>
            </a:fld>
            <a:endParaRPr lang="en-NZ"/>
          </a:p>
        </p:txBody>
      </p:sp>
    </p:spTree>
    <p:extLst>
      <p:ext uri="{BB962C8B-B14F-4D97-AF65-F5344CB8AC3E}">
        <p14:creationId xmlns:p14="http://schemas.microsoft.com/office/powerpoint/2010/main" val="320893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27</a:t>
            </a:fld>
            <a:endParaRPr lang="en-NZ"/>
          </a:p>
        </p:txBody>
      </p:sp>
    </p:spTree>
    <p:extLst>
      <p:ext uri="{BB962C8B-B14F-4D97-AF65-F5344CB8AC3E}">
        <p14:creationId xmlns:p14="http://schemas.microsoft.com/office/powerpoint/2010/main" val="4012568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28</a:t>
            </a:fld>
            <a:endParaRPr lang="en-NZ"/>
          </a:p>
        </p:txBody>
      </p:sp>
    </p:spTree>
    <p:extLst>
      <p:ext uri="{BB962C8B-B14F-4D97-AF65-F5344CB8AC3E}">
        <p14:creationId xmlns:p14="http://schemas.microsoft.com/office/powerpoint/2010/main" val="3053109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29</a:t>
            </a:fld>
            <a:endParaRPr lang="en-NZ"/>
          </a:p>
        </p:txBody>
      </p:sp>
    </p:spTree>
    <p:extLst>
      <p:ext uri="{BB962C8B-B14F-4D97-AF65-F5344CB8AC3E}">
        <p14:creationId xmlns:p14="http://schemas.microsoft.com/office/powerpoint/2010/main" val="1299748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a:t>
            </a:fld>
            <a:endParaRPr lang="en-NZ"/>
          </a:p>
        </p:txBody>
      </p:sp>
    </p:spTree>
    <p:extLst>
      <p:ext uri="{BB962C8B-B14F-4D97-AF65-F5344CB8AC3E}">
        <p14:creationId xmlns:p14="http://schemas.microsoft.com/office/powerpoint/2010/main" val="312486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30</a:t>
            </a:fld>
            <a:endParaRPr lang="en-NZ"/>
          </a:p>
        </p:txBody>
      </p:sp>
    </p:spTree>
    <p:extLst>
      <p:ext uri="{BB962C8B-B14F-4D97-AF65-F5344CB8AC3E}">
        <p14:creationId xmlns:p14="http://schemas.microsoft.com/office/powerpoint/2010/main" val="1842779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31</a:t>
            </a:fld>
            <a:endParaRPr lang="en-NZ"/>
          </a:p>
        </p:txBody>
      </p:sp>
    </p:spTree>
    <p:extLst>
      <p:ext uri="{BB962C8B-B14F-4D97-AF65-F5344CB8AC3E}">
        <p14:creationId xmlns:p14="http://schemas.microsoft.com/office/powerpoint/2010/main" val="20208350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32</a:t>
            </a:fld>
            <a:endParaRPr lang="en-NZ"/>
          </a:p>
        </p:txBody>
      </p:sp>
    </p:spTree>
    <p:extLst>
      <p:ext uri="{BB962C8B-B14F-4D97-AF65-F5344CB8AC3E}">
        <p14:creationId xmlns:p14="http://schemas.microsoft.com/office/powerpoint/2010/main" val="4279058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33</a:t>
            </a:fld>
            <a:endParaRPr lang="en-NZ"/>
          </a:p>
        </p:txBody>
      </p:sp>
    </p:spTree>
    <p:extLst>
      <p:ext uri="{BB962C8B-B14F-4D97-AF65-F5344CB8AC3E}">
        <p14:creationId xmlns:p14="http://schemas.microsoft.com/office/powerpoint/2010/main" val="3886354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34</a:t>
            </a:fld>
            <a:endParaRPr lang="en-NZ"/>
          </a:p>
        </p:txBody>
      </p:sp>
    </p:spTree>
    <p:extLst>
      <p:ext uri="{BB962C8B-B14F-4D97-AF65-F5344CB8AC3E}">
        <p14:creationId xmlns:p14="http://schemas.microsoft.com/office/powerpoint/2010/main" val="546387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35</a:t>
            </a:fld>
            <a:endParaRPr lang="en-NZ"/>
          </a:p>
        </p:txBody>
      </p:sp>
    </p:spTree>
    <p:extLst>
      <p:ext uri="{BB962C8B-B14F-4D97-AF65-F5344CB8AC3E}">
        <p14:creationId xmlns:p14="http://schemas.microsoft.com/office/powerpoint/2010/main" val="2174199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36</a:t>
            </a:fld>
            <a:endParaRPr lang="en-NZ"/>
          </a:p>
        </p:txBody>
      </p:sp>
    </p:spTree>
    <p:extLst>
      <p:ext uri="{BB962C8B-B14F-4D97-AF65-F5344CB8AC3E}">
        <p14:creationId xmlns:p14="http://schemas.microsoft.com/office/powerpoint/2010/main" val="3770878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37</a:t>
            </a:fld>
            <a:endParaRPr lang="en-NZ"/>
          </a:p>
        </p:txBody>
      </p:sp>
    </p:spTree>
    <p:extLst>
      <p:ext uri="{BB962C8B-B14F-4D97-AF65-F5344CB8AC3E}">
        <p14:creationId xmlns:p14="http://schemas.microsoft.com/office/powerpoint/2010/main" val="3660325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38</a:t>
            </a:fld>
            <a:endParaRPr lang="en-NZ"/>
          </a:p>
        </p:txBody>
      </p:sp>
    </p:spTree>
    <p:extLst>
      <p:ext uri="{BB962C8B-B14F-4D97-AF65-F5344CB8AC3E}">
        <p14:creationId xmlns:p14="http://schemas.microsoft.com/office/powerpoint/2010/main" val="22271022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39</a:t>
            </a:fld>
            <a:endParaRPr lang="en-NZ"/>
          </a:p>
        </p:txBody>
      </p:sp>
    </p:spTree>
    <p:extLst>
      <p:ext uri="{BB962C8B-B14F-4D97-AF65-F5344CB8AC3E}">
        <p14:creationId xmlns:p14="http://schemas.microsoft.com/office/powerpoint/2010/main" val="1169506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a:t>
            </a:fld>
            <a:endParaRPr lang="en-NZ"/>
          </a:p>
        </p:txBody>
      </p:sp>
    </p:spTree>
    <p:extLst>
      <p:ext uri="{BB962C8B-B14F-4D97-AF65-F5344CB8AC3E}">
        <p14:creationId xmlns:p14="http://schemas.microsoft.com/office/powerpoint/2010/main" val="28506527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40</a:t>
            </a:fld>
            <a:endParaRPr lang="en-NZ"/>
          </a:p>
        </p:txBody>
      </p:sp>
    </p:spTree>
    <p:extLst>
      <p:ext uri="{BB962C8B-B14F-4D97-AF65-F5344CB8AC3E}">
        <p14:creationId xmlns:p14="http://schemas.microsoft.com/office/powerpoint/2010/main" val="3372238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41</a:t>
            </a:fld>
            <a:endParaRPr lang="en-NZ"/>
          </a:p>
        </p:txBody>
      </p:sp>
    </p:spTree>
    <p:extLst>
      <p:ext uri="{BB962C8B-B14F-4D97-AF65-F5344CB8AC3E}">
        <p14:creationId xmlns:p14="http://schemas.microsoft.com/office/powerpoint/2010/main" val="10651165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42</a:t>
            </a:fld>
            <a:endParaRPr lang="en-NZ"/>
          </a:p>
        </p:txBody>
      </p:sp>
    </p:spTree>
    <p:extLst>
      <p:ext uri="{BB962C8B-B14F-4D97-AF65-F5344CB8AC3E}">
        <p14:creationId xmlns:p14="http://schemas.microsoft.com/office/powerpoint/2010/main" val="32182534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43</a:t>
            </a:fld>
            <a:endParaRPr lang="en-NZ"/>
          </a:p>
        </p:txBody>
      </p:sp>
    </p:spTree>
    <p:extLst>
      <p:ext uri="{BB962C8B-B14F-4D97-AF65-F5344CB8AC3E}">
        <p14:creationId xmlns:p14="http://schemas.microsoft.com/office/powerpoint/2010/main" val="24666803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44</a:t>
            </a:fld>
            <a:endParaRPr lang="en-NZ"/>
          </a:p>
        </p:txBody>
      </p:sp>
    </p:spTree>
    <p:extLst>
      <p:ext uri="{BB962C8B-B14F-4D97-AF65-F5344CB8AC3E}">
        <p14:creationId xmlns:p14="http://schemas.microsoft.com/office/powerpoint/2010/main" val="1603506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45</a:t>
            </a:fld>
            <a:endParaRPr lang="en-NZ"/>
          </a:p>
        </p:txBody>
      </p:sp>
    </p:spTree>
    <p:extLst>
      <p:ext uri="{BB962C8B-B14F-4D97-AF65-F5344CB8AC3E}">
        <p14:creationId xmlns:p14="http://schemas.microsoft.com/office/powerpoint/2010/main" val="2886917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46</a:t>
            </a:fld>
            <a:endParaRPr lang="en-NZ"/>
          </a:p>
        </p:txBody>
      </p:sp>
    </p:spTree>
    <p:extLst>
      <p:ext uri="{BB962C8B-B14F-4D97-AF65-F5344CB8AC3E}">
        <p14:creationId xmlns:p14="http://schemas.microsoft.com/office/powerpoint/2010/main" val="29627011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47</a:t>
            </a:fld>
            <a:endParaRPr lang="en-NZ"/>
          </a:p>
        </p:txBody>
      </p:sp>
    </p:spTree>
    <p:extLst>
      <p:ext uri="{BB962C8B-B14F-4D97-AF65-F5344CB8AC3E}">
        <p14:creationId xmlns:p14="http://schemas.microsoft.com/office/powerpoint/2010/main" val="19452080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48</a:t>
            </a:fld>
            <a:endParaRPr lang="en-NZ"/>
          </a:p>
        </p:txBody>
      </p:sp>
    </p:spTree>
    <p:extLst>
      <p:ext uri="{BB962C8B-B14F-4D97-AF65-F5344CB8AC3E}">
        <p14:creationId xmlns:p14="http://schemas.microsoft.com/office/powerpoint/2010/main" val="41421002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49</a:t>
            </a:fld>
            <a:endParaRPr lang="en-NZ"/>
          </a:p>
        </p:txBody>
      </p:sp>
    </p:spTree>
    <p:extLst>
      <p:ext uri="{BB962C8B-B14F-4D97-AF65-F5344CB8AC3E}">
        <p14:creationId xmlns:p14="http://schemas.microsoft.com/office/powerpoint/2010/main" val="1078869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a:t>
            </a:fld>
            <a:endParaRPr lang="en-NZ"/>
          </a:p>
        </p:txBody>
      </p:sp>
    </p:spTree>
    <p:extLst>
      <p:ext uri="{BB962C8B-B14F-4D97-AF65-F5344CB8AC3E}">
        <p14:creationId xmlns:p14="http://schemas.microsoft.com/office/powerpoint/2010/main" val="19527815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50</a:t>
            </a:fld>
            <a:endParaRPr lang="en-NZ"/>
          </a:p>
        </p:txBody>
      </p:sp>
    </p:spTree>
    <p:extLst>
      <p:ext uri="{BB962C8B-B14F-4D97-AF65-F5344CB8AC3E}">
        <p14:creationId xmlns:p14="http://schemas.microsoft.com/office/powerpoint/2010/main" val="4838440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51</a:t>
            </a:fld>
            <a:endParaRPr lang="en-NZ"/>
          </a:p>
        </p:txBody>
      </p:sp>
    </p:spTree>
    <p:extLst>
      <p:ext uri="{BB962C8B-B14F-4D97-AF65-F5344CB8AC3E}">
        <p14:creationId xmlns:p14="http://schemas.microsoft.com/office/powerpoint/2010/main" val="15951112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52</a:t>
            </a:fld>
            <a:endParaRPr lang="en-NZ"/>
          </a:p>
        </p:txBody>
      </p:sp>
    </p:spTree>
    <p:extLst>
      <p:ext uri="{BB962C8B-B14F-4D97-AF65-F5344CB8AC3E}">
        <p14:creationId xmlns:p14="http://schemas.microsoft.com/office/powerpoint/2010/main" val="336837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53</a:t>
            </a:fld>
            <a:endParaRPr lang="en-NZ"/>
          </a:p>
        </p:txBody>
      </p:sp>
    </p:spTree>
    <p:extLst>
      <p:ext uri="{BB962C8B-B14F-4D97-AF65-F5344CB8AC3E}">
        <p14:creationId xmlns:p14="http://schemas.microsoft.com/office/powerpoint/2010/main" val="281248797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54</a:t>
            </a:fld>
            <a:endParaRPr lang="en-NZ"/>
          </a:p>
        </p:txBody>
      </p:sp>
    </p:spTree>
    <p:extLst>
      <p:ext uri="{BB962C8B-B14F-4D97-AF65-F5344CB8AC3E}">
        <p14:creationId xmlns:p14="http://schemas.microsoft.com/office/powerpoint/2010/main" val="26423912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55</a:t>
            </a:fld>
            <a:endParaRPr lang="en-NZ"/>
          </a:p>
        </p:txBody>
      </p:sp>
    </p:spTree>
    <p:extLst>
      <p:ext uri="{BB962C8B-B14F-4D97-AF65-F5344CB8AC3E}">
        <p14:creationId xmlns:p14="http://schemas.microsoft.com/office/powerpoint/2010/main" val="2744566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56</a:t>
            </a:fld>
            <a:endParaRPr lang="en-NZ"/>
          </a:p>
        </p:txBody>
      </p:sp>
    </p:spTree>
    <p:extLst>
      <p:ext uri="{BB962C8B-B14F-4D97-AF65-F5344CB8AC3E}">
        <p14:creationId xmlns:p14="http://schemas.microsoft.com/office/powerpoint/2010/main" val="3580458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57</a:t>
            </a:fld>
            <a:endParaRPr lang="en-NZ"/>
          </a:p>
        </p:txBody>
      </p:sp>
    </p:spTree>
    <p:extLst>
      <p:ext uri="{BB962C8B-B14F-4D97-AF65-F5344CB8AC3E}">
        <p14:creationId xmlns:p14="http://schemas.microsoft.com/office/powerpoint/2010/main" val="1481461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58</a:t>
            </a:fld>
            <a:endParaRPr lang="en-NZ"/>
          </a:p>
        </p:txBody>
      </p:sp>
    </p:spTree>
    <p:extLst>
      <p:ext uri="{BB962C8B-B14F-4D97-AF65-F5344CB8AC3E}">
        <p14:creationId xmlns:p14="http://schemas.microsoft.com/office/powerpoint/2010/main" val="30444703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59</a:t>
            </a:fld>
            <a:endParaRPr lang="en-NZ"/>
          </a:p>
        </p:txBody>
      </p:sp>
    </p:spTree>
    <p:extLst>
      <p:ext uri="{BB962C8B-B14F-4D97-AF65-F5344CB8AC3E}">
        <p14:creationId xmlns:p14="http://schemas.microsoft.com/office/powerpoint/2010/main" val="400341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6</a:t>
            </a:fld>
            <a:endParaRPr lang="en-US"/>
          </a:p>
        </p:txBody>
      </p:sp>
    </p:spTree>
    <p:extLst>
      <p:ext uri="{BB962C8B-B14F-4D97-AF65-F5344CB8AC3E}">
        <p14:creationId xmlns:p14="http://schemas.microsoft.com/office/powerpoint/2010/main" val="7629055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60</a:t>
            </a:fld>
            <a:endParaRPr lang="en-NZ"/>
          </a:p>
        </p:txBody>
      </p:sp>
    </p:spTree>
    <p:extLst>
      <p:ext uri="{BB962C8B-B14F-4D97-AF65-F5344CB8AC3E}">
        <p14:creationId xmlns:p14="http://schemas.microsoft.com/office/powerpoint/2010/main" val="3053031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61</a:t>
            </a:fld>
            <a:endParaRPr lang="en-NZ"/>
          </a:p>
        </p:txBody>
      </p:sp>
    </p:spTree>
    <p:extLst>
      <p:ext uri="{BB962C8B-B14F-4D97-AF65-F5344CB8AC3E}">
        <p14:creationId xmlns:p14="http://schemas.microsoft.com/office/powerpoint/2010/main" val="30056206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62</a:t>
            </a:fld>
            <a:endParaRPr lang="en-NZ"/>
          </a:p>
        </p:txBody>
      </p:sp>
    </p:spTree>
    <p:extLst>
      <p:ext uri="{BB962C8B-B14F-4D97-AF65-F5344CB8AC3E}">
        <p14:creationId xmlns:p14="http://schemas.microsoft.com/office/powerpoint/2010/main" val="34215701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63</a:t>
            </a:fld>
            <a:endParaRPr lang="en-NZ"/>
          </a:p>
        </p:txBody>
      </p:sp>
    </p:spTree>
    <p:extLst>
      <p:ext uri="{BB962C8B-B14F-4D97-AF65-F5344CB8AC3E}">
        <p14:creationId xmlns:p14="http://schemas.microsoft.com/office/powerpoint/2010/main" val="31813125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64</a:t>
            </a:fld>
            <a:endParaRPr lang="en-NZ"/>
          </a:p>
        </p:txBody>
      </p:sp>
    </p:spTree>
    <p:extLst>
      <p:ext uri="{BB962C8B-B14F-4D97-AF65-F5344CB8AC3E}">
        <p14:creationId xmlns:p14="http://schemas.microsoft.com/office/powerpoint/2010/main" val="29835104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This is quite a broad setting, which can apply to a wide variety of tasks. Here are a few examples :</a:t>
            </a:r>
          </a:p>
          <a:p>
            <a:pPr marL="228600" lvl="0" indent="-228600">
              <a:buAutoNum type="alphaLcPeriod"/>
            </a:pPr>
            <a:r>
              <a:rPr lang="en-NZ" dirty="0"/>
              <a:t>The agent can be the program controlling a walking robot. In this case, the environment is the real world, the agent observes the environment through a set of sensors such as cameras and touch sensors, and its actions consist of sending signals to activate motors. It may be programmed to get positive rewards whenever it approaches the target destination, and negative rewards whenever it wastes time, goes in the wrong direction, or falls down.</a:t>
            </a:r>
          </a:p>
          <a:p>
            <a:pPr marL="228600" lvl="0" indent="-228600">
              <a:buAutoNum type="alphaLcPeriod"/>
            </a:pPr>
            <a:r>
              <a:rPr lang="en-NZ" dirty="0"/>
              <a:t>The agent can be the program controlling Ms. Pac-Man. In this case, the environment is a simulation of the Atari game, the actions are the nine possible joystick positions (upper left, down, </a:t>
            </a:r>
            <a:r>
              <a:rPr lang="en-NZ" dirty="0" err="1"/>
              <a:t>center</a:t>
            </a:r>
            <a:r>
              <a:rPr lang="en-NZ" dirty="0"/>
              <a:t>, and so on), the observations are screenshots, and the rewards are just the game points. </a:t>
            </a:r>
          </a:p>
          <a:p>
            <a:pPr marL="228600" lvl="0" indent="-228600">
              <a:buAutoNum type="alphaLcPeriod"/>
            </a:pPr>
            <a:r>
              <a:rPr lang="en-NZ" dirty="0"/>
              <a:t>Similarly, the agent can be the program playing a board game such as the game of Go.</a:t>
            </a:r>
          </a:p>
          <a:p>
            <a:pPr marL="228600" lvl="0" indent="-228600">
              <a:buAutoNum type="alphaLcPeriod"/>
            </a:pPr>
            <a:r>
              <a:rPr lang="en-NZ" dirty="0"/>
              <a:t>The agent does not have to control a physically (or virtually) moving thing. For example, it can be a smart thermostat, getting rewards whenever it is close to the target temperature and saves energy, and negative rewards when humans need to tweak the temperature, so the agent must learn to anticipate human needs.</a:t>
            </a:r>
          </a:p>
          <a:p>
            <a:pPr marL="228600" lvl="0" indent="-228600">
              <a:buAutoNum type="alphaLcPeriod"/>
            </a:pPr>
            <a:r>
              <a:rPr lang="en-NZ" dirty="0"/>
              <a:t>The agent can observe stock market prices and decide how much to buy or sell every second. Rewards are obviously the monetary gains and losses.</a:t>
            </a:r>
          </a:p>
        </p:txBody>
      </p:sp>
      <p:sp>
        <p:nvSpPr>
          <p:cNvPr id="4" name="Slide Number Placeholder 3"/>
          <p:cNvSpPr>
            <a:spLocks noGrp="1"/>
          </p:cNvSpPr>
          <p:nvPr>
            <p:ph type="sldNum" sz="quarter" idx="10"/>
          </p:nvPr>
        </p:nvSpPr>
        <p:spPr/>
        <p:txBody>
          <a:bodyPr/>
          <a:lstStyle/>
          <a:p>
            <a:fld id="{8FF38DAD-5F37-4EA5-A798-26ED1E453939}" type="slidenum">
              <a:rPr lang="en-US" smtClean="0"/>
              <a:pPr/>
              <a:t>66</a:t>
            </a:fld>
            <a:endParaRPr lang="en-US"/>
          </a:p>
        </p:txBody>
      </p:sp>
    </p:spTree>
    <p:extLst>
      <p:ext uri="{BB962C8B-B14F-4D97-AF65-F5344CB8AC3E}">
        <p14:creationId xmlns:p14="http://schemas.microsoft.com/office/powerpoint/2010/main" val="41913019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67</a:t>
            </a:fld>
            <a:endParaRPr lang="en-US"/>
          </a:p>
        </p:txBody>
      </p:sp>
    </p:spTree>
    <p:extLst>
      <p:ext uri="{BB962C8B-B14F-4D97-AF65-F5344CB8AC3E}">
        <p14:creationId xmlns:p14="http://schemas.microsoft.com/office/powerpoint/2010/main" val="12282227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73</a:t>
            </a:fld>
            <a:endParaRPr lang="en-US"/>
          </a:p>
        </p:txBody>
      </p:sp>
    </p:spTree>
    <p:extLst>
      <p:ext uri="{BB962C8B-B14F-4D97-AF65-F5344CB8AC3E}">
        <p14:creationId xmlns:p14="http://schemas.microsoft.com/office/powerpoint/2010/main" val="957118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10"/>
          </p:nvPr>
        </p:nvSpPr>
        <p:spPr/>
        <p:txBody>
          <a:bodyPr/>
          <a:lstStyle/>
          <a:p>
            <a:fld id="{66D84F4C-D997-4314-8ED2-3C56015679BB}" type="slidenum">
              <a:rPr lang="en-NZ" smtClean="0"/>
              <a:t>7</a:t>
            </a:fld>
            <a:endParaRPr lang="en-NZ"/>
          </a:p>
        </p:txBody>
      </p:sp>
    </p:spTree>
    <p:extLst>
      <p:ext uri="{BB962C8B-B14F-4D97-AF65-F5344CB8AC3E}">
        <p14:creationId xmlns:p14="http://schemas.microsoft.com/office/powerpoint/2010/main" val="231787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8</a:t>
            </a:fld>
            <a:endParaRPr lang="en-US"/>
          </a:p>
        </p:txBody>
      </p:sp>
    </p:spTree>
    <p:extLst>
      <p:ext uri="{BB962C8B-B14F-4D97-AF65-F5344CB8AC3E}">
        <p14:creationId xmlns:p14="http://schemas.microsoft.com/office/powerpoint/2010/main" val="4260289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NZ" sz="1200" dirty="0" smtClean="0"/>
              <a:t>This trick, makes the math very simple.</a:t>
            </a:r>
          </a:p>
          <a:p>
            <a:pPr marL="285750" indent="-285750">
              <a:buFont typeface="Arial" panose="020B0604020202020204" pitchFamily="34" charset="0"/>
              <a:buChar char="•"/>
            </a:pPr>
            <a:r>
              <a:rPr lang="en-NZ" sz="1200" dirty="0" smtClean="0"/>
              <a:t>It takes the advantages of linear models</a:t>
            </a:r>
          </a:p>
          <a:p>
            <a:pPr marL="285750" indent="-285750">
              <a:buFont typeface="Arial" panose="020B0604020202020204" pitchFamily="34" charset="0"/>
              <a:buChar char="•"/>
            </a:pPr>
            <a:r>
              <a:rPr lang="en-NZ" sz="1200" dirty="0" smtClean="0"/>
              <a:t>While simultaneously making the model more flexible and powerful by making it not linear</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660EEF33-795F-417D-80E6-954A72004A95}" type="slidenum">
              <a:rPr lang="en-US" smtClean="0"/>
              <a:t>9</a:t>
            </a:fld>
            <a:endParaRPr lang="en-US"/>
          </a:p>
        </p:txBody>
      </p:sp>
    </p:spTree>
    <p:extLst>
      <p:ext uri="{BB962C8B-B14F-4D97-AF65-F5344CB8AC3E}">
        <p14:creationId xmlns:p14="http://schemas.microsoft.com/office/powerpoint/2010/main" val="2639983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NZ"/>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F5524475-F140-49ED-B35D-B19FFCEDB568}" type="datetimeFigureOut">
              <a:rPr lang="en-NZ" smtClean="0"/>
              <a:t>4/06/2019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2170948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F5524475-F140-49ED-B35D-B19FFCEDB568}" type="datetimeFigureOut">
              <a:rPr lang="en-NZ" smtClean="0"/>
              <a:t>4/06/2019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3957681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F5524475-F140-49ED-B35D-B19FFCEDB568}" type="datetimeFigureOut">
              <a:rPr lang="en-NZ" smtClean="0"/>
              <a:t>4/06/2019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2862554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F5524475-F140-49ED-B35D-B19FFCEDB568}" type="datetimeFigureOut">
              <a:rPr lang="en-NZ" smtClean="0"/>
              <a:t>4/06/2019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3193652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NZ"/>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524475-F140-49ED-B35D-B19FFCEDB568}" type="datetimeFigureOut">
              <a:rPr lang="en-NZ" smtClean="0"/>
              <a:t>4/06/2019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406460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F5524475-F140-49ED-B35D-B19FFCEDB568}" type="datetimeFigureOut">
              <a:rPr lang="en-NZ" smtClean="0"/>
              <a:t>4/06/2019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250621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NZ"/>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F5524475-F140-49ED-B35D-B19FFCEDB568}" type="datetimeFigureOut">
              <a:rPr lang="en-NZ" smtClean="0"/>
              <a:t>4/06/2019</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3039655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F5524475-F140-49ED-B35D-B19FFCEDB568}" type="datetimeFigureOut">
              <a:rPr lang="en-NZ" smtClean="0"/>
              <a:t>4/06/2019</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323814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524475-F140-49ED-B35D-B19FFCEDB568}" type="datetimeFigureOut">
              <a:rPr lang="en-NZ" smtClean="0"/>
              <a:t>4/06/2019</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38570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NZ"/>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5524475-F140-49ED-B35D-B19FFCEDB568}" type="datetimeFigureOut">
              <a:rPr lang="en-NZ" smtClean="0"/>
              <a:t>4/06/2019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2997909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NZ"/>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Z"/>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F5524475-F140-49ED-B35D-B19FFCEDB568}" type="datetimeFigureOut">
              <a:rPr lang="en-NZ" smtClean="0"/>
              <a:t>4/06/2019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F2B64A0-B3A4-486A-BD94-26DAA99DC995}" type="slidenum">
              <a:rPr lang="en-NZ" smtClean="0"/>
              <a:t>‹#›</a:t>
            </a:fld>
            <a:endParaRPr lang="en-NZ"/>
          </a:p>
        </p:txBody>
      </p:sp>
    </p:spTree>
    <p:extLst>
      <p:ext uri="{BB962C8B-B14F-4D97-AF65-F5344CB8AC3E}">
        <p14:creationId xmlns:p14="http://schemas.microsoft.com/office/powerpoint/2010/main" val="1751655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F5524475-F140-49ED-B35D-B19FFCEDB568}" type="datetimeFigureOut">
              <a:rPr lang="en-NZ" smtClean="0"/>
              <a:t>4/06/2019</a:t>
            </a:fld>
            <a:endParaRPr lang="en-NZ"/>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F2B64A0-B3A4-486A-BD94-26DAA99DC995}" type="slidenum">
              <a:rPr lang="en-NZ" smtClean="0"/>
              <a:t>‹#›</a:t>
            </a:fld>
            <a:endParaRPr lang="en-NZ"/>
          </a:p>
        </p:txBody>
      </p:sp>
    </p:spTree>
    <p:extLst>
      <p:ext uri="{BB962C8B-B14F-4D97-AF65-F5344CB8AC3E}">
        <p14:creationId xmlns:p14="http://schemas.microsoft.com/office/powerpoint/2010/main" val="38638987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9.png"/><Relationship Id="rId7" Type="http://schemas.openxmlformats.org/officeDocument/2006/relationships/image" Target="NUL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media/image31.png"/><Relationship Id="rId10" Type="http://schemas.openxmlformats.org/officeDocument/2006/relationships/image" Target="NULL"/><Relationship Id="rId4" Type="http://schemas.openxmlformats.org/officeDocument/2006/relationships/image" Target="../media/image30.png"/><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NUL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24.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5.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46.gif"/><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NUL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1.png"/><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6.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22" Type="http://schemas.openxmlformats.org/officeDocument/2006/relationships/image" Target="NULL"/></Relationships>
</file>

<file path=ppt/slides/_rels/slide60.xml.rels><?xml version="1.0" encoding="UTF-8" standalone="yes"?>
<Relationships xmlns="http://schemas.openxmlformats.org/package/2006/relationships"><Relationship Id="rId8" Type="http://schemas.openxmlformats.org/officeDocument/2006/relationships/image" Target="../media/image1510.png"/><Relationship Id="rId3" Type="http://schemas.openxmlformats.org/officeDocument/2006/relationships/image" Target="../media/image91.emf"/><Relationship Id="rId7" Type="http://schemas.openxmlformats.org/officeDocument/2006/relationships/image" Target="../media/image141.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29.png"/><Relationship Id="rId4" Type="http://schemas.openxmlformats.org/officeDocument/2006/relationships/image" Target="../media/image115.png"/><Relationship Id="rId9" Type="http://schemas.openxmlformats.org/officeDocument/2006/relationships/image" Target="../media/image162.png"/></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93.gi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image" Target="../media/image95.gif"/><Relationship Id="rId1" Type="http://schemas.openxmlformats.org/officeDocument/2006/relationships/slideLayout" Target="../slideLayouts/slideLayout2.xml"/><Relationship Id="rId6" Type="http://schemas.openxmlformats.org/officeDocument/2006/relationships/image" Target="../media/image99.gif"/><Relationship Id="rId5" Type="http://schemas.openxmlformats.org/officeDocument/2006/relationships/image" Target="../media/image98.gif"/><Relationship Id="rId4" Type="http://schemas.openxmlformats.org/officeDocument/2006/relationships/image" Target="../media/image97.gif"/></Relationships>
</file>

<file path=ppt/slides/_rels/slide6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1.emf"/></Relationships>
</file>

<file path=ppt/slides/_rels/slide6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s://gym.openai.com/" TargetMode="External"/><Relationship Id="rId7" Type="http://schemas.openxmlformats.org/officeDocument/2006/relationships/image" Target="../media/image10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6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12.png"/><Relationship Id="rId7"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media/image11.png"/><Relationship Id="rId5" Type="http://schemas.openxmlformats.org/officeDocument/2006/relationships/image" Target="NULL"/><Relationship Id="rId10"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tags" Target="../tags/tag2.xml"/><Relationship Id="rId21" Type="http://schemas.openxmlformats.org/officeDocument/2006/relationships/image" Target="NULL"/><Relationship Id="rId34"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33" Type="http://schemas.openxmlformats.org/officeDocument/2006/relationships/image" Target="NULL"/><Relationship Id="rId2" Type="http://schemas.openxmlformats.org/officeDocument/2006/relationships/tags" Target="../tags/tag1.xm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vmlDrawing" Target="../drawings/vmlDrawing1.vml"/><Relationship Id="rId6" Type="http://schemas.openxmlformats.org/officeDocument/2006/relationships/notesSlide" Target="../notesSlides/notesSlide8.xml"/><Relationship Id="rId11" Type="http://schemas.openxmlformats.org/officeDocument/2006/relationships/image" Target="../media/image19.png"/><Relationship Id="rId24" Type="http://schemas.openxmlformats.org/officeDocument/2006/relationships/image" Target="../media/image20.png"/><Relationship Id="rId32" Type="http://schemas.openxmlformats.org/officeDocument/2006/relationships/image" Target="NULL"/><Relationship Id="rId5" Type="http://schemas.openxmlformats.org/officeDocument/2006/relationships/slideLayout" Target="../slideLayouts/slideLayout2.xml"/><Relationship Id="rId15" Type="http://schemas.openxmlformats.org/officeDocument/2006/relationships/image" Target="NULL"/><Relationship Id="rId23" Type="http://schemas.openxmlformats.org/officeDocument/2006/relationships/image" Target="../media/image15.emf"/><Relationship Id="rId28" Type="http://schemas.openxmlformats.org/officeDocument/2006/relationships/image" Target="../media/image21.png"/><Relationship Id="rId10" Type="http://schemas.openxmlformats.org/officeDocument/2006/relationships/image" Target="../media/image18.png"/><Relationship Id="rId19" Type="http://schemas.openxmlformats.org/officeDocument/2006/relationships/image" Target="NULL"/><Relationship Id="rId31" Type="http://schemas.openxmlformats.org/officeDocument/2006/relationships/image" Target="NULL"/><Relationship Id="rId4" Type="http://schemas.openxmlformats.org/officeDocument/2006/relationships/tags" Target="../tags/tag3.xml"/><Relationship Id="rId9" Type="http://schemas.openxmlformats.org/officeDocument/2006/relationships/image" Target="../media/image17.png"/><Relationship Id="rId14" Type="http://schemas.openxmlformats.org/officeDocument/2006/relationships/image" Target="NULL"/><Relationship Id="rId22" Type="http://schemas.openxmlformats.org/officeDocument/2006/relationships/oleObject" Target="../embeddings/oleObject1.bin"/><Relationship Id="rId27" Type="http://schemas.openxmlformats.org/officeDocument/2006/relationships/image" Target="NULL"/><Relationship Id="rId30" Type="http://schemas.openxmlformats.org/officeDocument/2006/relationships/image" Target="NULL"/></Relationships>
</file>

<file path=ppt/slides/_rels/slide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22.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9.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media/image23.png"/><Relationship Id="rId9" Type="http://schemas.openxmlformats.org/officeDocument/2006/relationships/image" Target="NULL"/><Relationship Id="rId14" Type="http://schemas.openxmlformats.org/officeDocument/2006/relationships/image" Target="NUL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smtClean="0"/>
              <a:t>Review Exam 2</a:t>
            </a:r>
            <a:endParaRPr lang="en-NZ" dirty="0"/>
          </a:p>
        </p:txBody>
      </p:sp>
      <p:sp>
        <p:nvSpPr>
          <p:cNvPr id="3" name="Subtitle 2"/>
          <p:cNvSpPr>
            <a:spLocks noGrp="1"/>
          </p:cNvSpPr>
          <p:nvPr>
            <p:ph type="subTitle" idx="1"/>
          </p:nvPr>
        </p:nvSpPr>
        <p:spPr/>
        <p:txBody>
          <a:bodyPr/>
          <a:lstStyle/>
          <a:p>
            <a:endParaRPr lang="en-NZ"/>
          </a:p>
        </p:txBody>
      </p:sp>
    </p:spTree>
    <p:extLst>
      <p:ext uri="{BB962C8B-B14F-4D97-AF65-F5344CB8AC3E}">
        <p14:creationId xmlns:p14="http://schemas.microsoft.com/office/powerpoint/2010/main" val="22518629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6720" y="124661"/>
            <a:ext cx="8229600" cy="561140"/>
          </a:xfrm>
        </p:spPr>
        <p:txBody>
          <a:bodyPr>
            <a:normAutofit/>
          </a:bodyPr>
          <a:lstStyle/>
          <a:p>
            <a:r>
              <a:rPr lang="en-NZ" dirty="0" smtClean="0"/>
              <a:t>The </a:t>
            </a:r>
            <a:r>
              <a:rPr lang="en-NZ" dirty="0" err="1" smtClean="0"/>
              <a:t>softmax</a:t>
            </a:r>
            <a:endParaRPr lang="en-NZ" dirty="0"/>
          </a:p>
        </p:txBody>
      </p:sp>
      <p:sp>
        <p:nvSpPr>
          <p:cNvPr id="3" name="Content Placeholder 2"/>
          <p:cNvSpPr>
            <a:spLocks noGrp="1"/>
          </p:cNvSpPr>
          <p:nvPr>
            <p:ph idx="1"/>
          </p:nvPr>
        </p:nvSpPr>
        <p:spPr>
          <a:xfrm>
            <a:off x="0" y="685800"/>
            <a:ext cx="9144000" cy="1066799"/>
          </a:xfrm>
        </p:spPr>
        <p:txBody>
          <a:bodyPr>
            <a:noAutofit/>
          </a:bodyPr>
          <a:lstStyle/>
          <a:p>
            <a:r>
              <a:rPr lang="en-US" sz="1400" dirty="0" err="1" smtClean="0"/>
              <a:t>Softmax</a:t>
            </a:r>
            <a:r>
              <a:rPr lang="en-US" sz="1400" dirty="0" smtClean="0"/>
              <a:t> is a special activation function for the last layer of an artificial neural network</a:t>
            </a:r>
          </a:p>
          <a:p>
            <a:r>
              <a:rPr lang="en-US" sz="1400" dirty="0" err="1" smtClean="0"/>
              <a:t>Softmax</a:t>
            </a:r>
            <a:r>
              <a:rPr lang="en-US" sz="1400" dirty="0" smtClean="0"/>
              <a:t> </a:t>
            </a:r>
            <a:r>
              <a:rPr lang="en-US" sz="1400" dirty="0"/>
              <a:t>is a generalization (up to as many classes as the task specifies) of sigmoid</a:t>
            </a:r>
            <a:r>
              <a:rPr lang="en-US" sz="1400" dirty="0" smtClean="0"/>
              <a:t>.</a:t>
            </a:r>
          </a:p>
          <a:p>
            <a:r>
              <a:rPr lang="en-US" sz="1400" dirty="0"/>
              <a:t>The sigmoid function is a special case of the </a:t>
            </a:r>
            <a:r>
              <a:rPr lang="en-US" sz="1400" dirty="0" err="1"/>
              <a:t>softmax</a:t>
            </a:r>
            <a:r>
              <a:rPr lang="en-US" sz="1400" dirty="0"/>
              <a:t> where the number of class equals to 2. </a:t>
            </a:r>
          </a:p>
          <a:p>
            <a:r>
              <a:rPr lang="en-US" sz="1400" dirty="0" smtClean="0"/>
              <a:t>The </a:t>
            </a:r>
            <a:r>
              <a:rPr lang="en-US" sz="1400" dirty="0" err="1" smtClean="0"/>
              <a:t>softmax</a:t>
            </a:r>
            <a:r>
              <a:rPr lang="en-US" sz="1400" dirty="0" smtClean="0"/>
              <a:t>  is used in the last layer of a neural network to output an n size vector with the probabilities of class membership</a:t>
            </a:r>
          </a:p>
          <a:p>
            <a:r>
              <a:rPr lang="en-US" sz="1400" dirty="0" smtClean="0"/>
              <a:t>It transforms logits/scores/z from an infinite range into probabilities of class membership</a:t>
            </a:r>
          </a:p>
          <a:p>
            <a:endParaRPr lang="en-NZ" sz="1400" dirty="0"/>
          </a:p>
        </p:txBody>
      </p:sp>
      <p:pic>
        <p:nvPicPr>
          <p:cNvPr id="4" name="Picture 3"/>
          <p:cNvPicPr>
            <a:picLocks noChangeAspect="1"/>
          </p:cNvPicPr>
          <p:nvPr/>
        </p:nvPicPr>
        <p:blipFill rotWithShape="1">
          <a:blip r:embed="rId3"/>
          <a:srcRect l="7960" t="8390" r="5809" b="7135"/>
          <a:stretch/>
        </p:blipFill>
        <p:spPr>
          <a:xfrm>
            <a:off x="914400" y="2971800"/>
            <a:ext cx="3099461" cy="3581401"/>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4130310" y="3733799"/>
                <a:ext cx="1406539"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𝑃</m:t>
                      </m:r>
                      <m:r>
                        <a:rPr lang="en-NZ" b="0" i="1" smtClean="0">
                          <a:latin typeface="Cambria Math" panose="02040503050406030204" pitchFamily="18" charset="0"/>
                        </a:rPr>
                        <m:t>(</m:t>
                      </m:r>
                      <m:r>
                        <a:rPr lang="en-NZ" b="0" i="1" smtClean="0">
                          <a:latin typeface="Cambria Math" panose="02040503050406030204" pitchFamily="18" charset="0"/>
                        </a:rPr>
                        <m:t>𝑦</m:t>
                      </m:r>
                      <m:r>
                        <a:rPr lang="en-NZ" b="0" i="1" smtClean="0">
                          <a:latin typeface="Cambria Math" panose="02040503050406030204" pitchFamily="18" charset="0"/>
                        </a:rPr>
                        <m:t>=0|</m:t>
                      </m:r>
                      <m:sSup>
                        <m:sSupPr>
                          <m:ctrlPr>
                            <a:rPr lang="en-NZ" i="1" dirty="0" smtClean="0">
                              <a:latin typeface="Cambria Math" panose="02040503050406030204" pitchFamily="18" charset="0"/>
                            </a:rPr>
                          </m:ctrlPr>
                        </m:sSupPr>
                        <m:e>
                          <m:r>
                            <a:rPr lang="en-NZ" b="0" i="1" dirty="0" smtClean="0">
                              <a:latin typeface="Cambria Math" panose="02040503050406030204" pitchFamily="18" charset="0"/>
                            </a:rPr>
                            <m:t>𝑋</m:t>
                          </m:r>
                        </m:e>
                        <m:sup>
                          <m:r>
                            <a:rPr lang="en-NZ" b="0" i="1" dirty="0" smtClean="0">
                              <a:latin typeface="Cambria Math" panose="02040503050406030204" pitchFamily="18" charset="0"/>
                            </a:rPr>
                            <m:t>(</m:t>
                          </m:r>
                          <m:r>
                            <a:rPr lang="en-NZ" b="0" i="1" dirty="0" smtClean="0">
                              <a:latin typeface="Cambria Math" panose="02040503050406030204" pitchFamily="18" charset="0"/>
                            </a:rPr>
                            <m:t>𝑖</m:t>
                          </m:r>
                          <m:r>
                            <a:rPr lang="en-NZ" b="0" i="1" dirty="0" smtClean="0">
                              <a:latin typeface="Cambria Math" panose="02040503050406030204" pitchFamily="18" charset="0"/>
                            </a:rPr>
                            <m:t>)</m:t>
                          </m:r>
                        </m:sup>
                      </m:sSup>
                      <m:r>
                        <a:rPr lang="en-NZ" b="0" i="1" smtClean="0">
                          <a:latin typeface="Cambria Math" panose="02040503050406030204" pitchFamily="18" charset="0"/>
                        </a:rPr>
                        <m:t>)</m:t>
                      </m:r>
                    </m:oMath>
                  </m:oMathPara>
                </a14:m>
                <a:endParaRPr lang="en-NZ" dirty="0"/>
              </a:p>
            </p:txBody>
          </p:sp>
        </mc:Choice>
        <mc:Fallback xmlns="">
          <p:sp>
            <p:nvSpPr>
              <p:cNvPr id="6" name="TextBox 5"/>
              <p:cNvSpPr txBox="1">
                <a:spLocks noRot="1" noChangeAspect="1" noMove="1" noResize="1" noEditPoints="1" noAdjustHandles="1" noChangeArrowheads="1" noChangeShapeType="1" noTextEdit="1"/>
              </p:cNvSpPr>
              <p:nvPr/>
            </p:nvSpPr>
            <p:spPr>
              <a:xfrm>
                <a:off x="4130310" y="3733799"/>
                <a:ext cx="1406539" cy="288477"/>
              </a:xfrm>
              <a:prstGeom prst="rect">
                <a:avLst/>
              </a:prstGeom>
              <a:blipFill>
                <a:blip r:embed="rId4"/>
                <a:stretch>
                  <a:fillRect l="-3913" t="-6250" r="-6087" b="-31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115151" y="4343399"/>
                <a:ext cx="1406539"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𝑃</m:t>
                      </m:r>
                      <m:r>
                        <a:rPr lang="en-NZ" b="0" i="1" smtClean="0">
                          <a:latin typeface="Cambria Math" panose="02040503050406030204" pitchFamily="18" charset="0"/>
                        </a:rPr>
                        <m:t>(</m:t>
                      </m:r>
                      <m:r>
                        <a:rPr lang="en-NZ" b="0" i="1" smtClean="0">
                          <a:latin typeface="Cambria Math" panose="02040503050406030204" pitchFamily="18" charset="0"/>
                        </a:rPr>
                        <m:t>𝑦</m:t>
                      </m:r>
                      <m:r>
                        <a:rPr lang="en-NZ" b="0" i="1" smtClean="0">
                          <a:latin typeface="Cambria Math" panose="02040503050406030204" pitchFamily="18" charset="0"/>
                        </a:rPr>
                        <m:t>=1|</m:t>
                      </m:r>
                      <m:sSup>
                        <m:sSupPr>
                          <m:ctrlPr>
                            <a:rPr lang="en-NZ" i="1" dirty="0">
                              <a:latin typeface="Cambria Math" panose="02040503050406030204" pitchFamily="18" charset="0"/>
                            </a:rPr>
                          </m:ctrlPr>
                        </m:sSupPr>
                        <m:e>
                          <m:r>
                            <a:rPr lang="en-NZ" i="1" dirty="0">
                              <a:latin typeface="Cambria Math" panose="02040503050406030204" pitchFamily="18" charset="0"/>
                            </a:rPr>
                            <m:t>𝑋</m:t>
                          </m:r>
                        </m:e>
                        <m:sup>
                          <m:r>
                            <a:rPr lang="en-NZ" i="1" dirty="0">
                              <a:latin typeface="Cambria Math" panose="02040503050406030204" pitchFamily="18" charset="0"/>
                            </a:rPr>
                            <m:t>(</m:t>
                          </m:r>
                          <m:r>
                            <a:rPr lang="en-NZ" i="1" dirty="0">
                              <a:latin typeface="Cambria Math" panose="02040503050406030204" pitchFamily="18" charset="0"/>
                            </a:rPr>
                            <m:t>𝑖</m:t>
                          </m:r>
                          <m:r>
                            <a:rPr lang="en-NZ" i="1" dirty="0">
                              <a:latin typeface="Cambria Math" panose="02040503050406030204" pitchFamily="18" charset="0"/>
                            </a:rPr>
                            <m:t>)</m:t>
                          </m:r>
                        </m:sup>
                      </m:sSup>
                      <m:r>
                        <a:rPr lang="en-NZ" b="0" i="1" smtClean="0">
                          <a:latin typeface="Cambria Math" panose="02040503050406030204" pitchFamily="18" charset="0"/>
                        </a:rPr>
                        <m:t>)</m:t>
                      </m:r>
                    </m:oMath>
                  </m:oMathPara>
                </a14:m>
                <a:endParaRPr lang="en-NZ" dirty="0"/>
              </a:p>
            </p:txBody>
          </p:sp>
        </mc:Choice>
        <mc:Fallback xmlns="">
          <p:sp>
            <p:nvSpPr>
              <p:cNvPr id="8" name="TextBox 7"/>
              <p:cNvSpPr txBox="1">
                <a:spLocks noRot="1" noChangeAspect="1" noMove="1" noResize="1" noEditPoints="1" noAdjustHandles="1" noChangeArrowheads="1" noChangeShapeType="1" noTextEdit="1"/>
              </p:cNvSpPr>
              <p:nvPr/>
            </p:nvSpPr>
            <p:spPr>
              <a:xfrm>
                <a:off x="4115151" y="4343399"/>
                <a:ext cx="1406539" cy="288477"/>
              </a:xfrm>
              <a:prstGeom prst="rect">
                <a:avLst/>
              </a:prstGeom>
              <a:blipFill>
                <a:blip r:embed="rId5"/>
                <a:stretch>
                  <a:fillRect l="-3463" t="-6250" r="-5628" b="-31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095141" y="5396298"/>
                <a:ext cx="1406539" cy="2884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𝑃</m:t>
                      </m:r>
                      <m:r>
                        <a:rPr lang="en-NZ" b="0" i="1" smtClean="0">
                          <a:latin typeface="Cambria Math" panose="02040503050406030204" pitchFamily="18" charset="0"/>
                        </a:rPr>
                        <m:t>(</m:t>
                      </m:r>
                      <m:r>
                        <a:rPr lang="en-NZ" b="0" i="1" smtClean="0">
                          <a:latin typeface="Cambria Math" panose="02040503050406030204" pitchFamily="18" charset="0"/>
                        </a:rPr>
                        <m:t>𝑦</m:t>
                      </m:r>
                      <m:r>
                        <a:rPr lang="en-NZ" b="0" i="1" smtClean="0">
                          <a:latin typeface="Cambria Math" panose="02040503050406030204" pitchFamily="18" charset="0"/>
                        </a:rPr>
                        <m:t>=9|</m:t>
                      </m:r>
                      <m:sSup>
                        <m:sSupPr>
                          <m:ctrlPr>
                            <a:rPr lang="en-NZ" i="1" dirty="0">
                              <a:latin typeface="Cambria Math" panose="02040503050406030204" pitchFamily="18" charset="0"/>
                            </a:rPr>
                          </m:ctrlPr>
                        </m:sSupPr>
                        <m:e>
                          <m:r>
                            <a:rPr lang="en-NZ" i="1" dirty="0">
                              <a:latin typeface="Cambria Math" panose="02040503050406030204" pitchFamily="18" charset="0"/>
                            </a:rPr>
                            <m:t>𝑋</m:t>
                          </m:r>
                        </m:e>
                        <m:sup>
                          <m:r>
                            <a:rPr lang="en-NZ" i="1" dirty="0">
                              <a:latin typeface="Cambria Math" panose="02040503050406030204" pitchFamily="18" charset="0"/>
                            </a:rPr>
                            <m:t>(</m:t>
                          </m:r>
                          <m:r>
                            <a:rPr lang="en-NZ" i="1" dirty="0">
                              <a:latin typeface="Cambria Math" panose="02040503050406030204" pitchFamily="18" charset="0"/>
                            </a:rPr>
                            <m:t>𝑖</m:t>
                          </m:r>
                          <m:r>
                            <a:rPr lang="en-NZ" i="1" dirty="0">
                              <a:latin typeface="Cambria Math" panose="02040503050406030204" pitchFamily="18" charset="0"/>
                            </a:rPr>
                            <m:t>)</m:t>
                          </m:r>
                        </m:sup>
                      </m:sSup>
                      <m:r>
                        <a:rPr lang="en-NZ" b="0" i="1" smtClean="0">
                          <a:latin typeface="Cambria Math" panose="02040503050406030204" pitchFamily="18" charset="0"/>
                        </a:rPr>
                        <m:t>)</m:t>
                      </m:r>
                    </m:oMath>
                  </m:oMathPara>
                </a14:m>
                <a:endParaRPr lang="en-NZ" dirty="0"/>
              </a:p>
            </p:txBody>
          </p:sp>
        </mc:Choice>
        <mc:Fallback xmlns="">
          <p:sp>
            <p:nvSpPr>
              <p:cNvPr id="9" name="TextBox 8"/>
              <p:cNvSpPr txBox="1">
                <a:spLocks noRot="1" noChangeAspect="1" noMove="1" noResize="1" noEditPoints="1" noAdjustHandles="1" noChangeArrowheads="1" noChangeShapeType="1" noTextEdit="1"/>
              </p:cNvSpPr>
              <p:nvPr/>
            </p:nvSpPr>
            <p:spPr>
              <a:xfrm>
                <a:off x="4095141" y="5396298"/>
                <a:ext cx="1406539" cy="288477"/>
              </a:xfrm>
              <a:prstGeom prst="rect">
                <a:avLst/>
              </a:prstGeom>
              <a:blipFill>
                <a:blip r:embed="rId6"/>
                <a:stretch>
                  <a:fillRect l="-3896" t="-8333" r="-5628" b="-31250"/>
                </a:stretch>
              </a:blipFill>
            </p:spPr>
            <p:txBody>
              <a:bodyPr/>
              <a:lstStyle/>
              <a:p>
                <a:r>
                  <a:rPr lang="en-NZ">
                    <a:noFill/>
                  </a:rPr>
                  <a:t> </a:t>
                </a:r>
              </a:p>
            </p:txBody>
          </p:sp>
        </mc:Fallback>
      </mc:AlternateContent>
      <p:pic>
        <p:nvPicPr>
          <p:cNvPr id="7" name="Picture 6"/>
          <p:cNvPicPr>
            <a:picLocks noChangeAspect="1"/>
          </p:cNvPicPr>
          <p:nvPr/>
        </p:nvPicPr>
        <p:blipFill>
          <a:blip r:embed="rId7"/>
          <a:stretch>
            <a:fillRect/>
          </a:stretch>
        </p:blipFill>
        <p:spPr>
          <a:xfrm>
            <a:off x="6629400" y="2837239"/>
            <a:ext cx="2233558" cy="2012959"/>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6400800" y="5558255"/>
                <a:ext cx="2096087" cy="7261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𝑠𝑜𝑓𝑡𝑚𝑎𝑥</m:t>
                      </m:r>
                      <m:d>
                        <m:dPr>
                          <m:ctrlPr>
                            <a:rPr lang="en-NZ" b="0" i="1" smtClean="0">
                              <a:latin typeface="Cambria Math" panose="02040503050406030204" pitchFamily="18" charset="0"/>
                            </a:rPr>
                          </m:ctrlPr>
                        </m:dPr>
                        <m:e>
                          <m:sSub>
                            <m:sSubPr>
                              <m:ctrlPr>
                                <a:rPr lang="en-NZ" b="0" i="1" smtClean="0">
                                  <a:latin typeface="Cambria Math" panose="02040503050406030204" pitchFamily="18" charset="0"/>
                                </a:rPr>
                              </m:ctrlPr>
                            </m:sSubPr>
                            <m:e>
                              <m:r>
                                <a:rPr lang="en-NZ" b="0" i="1" smtClean="0">
                                  <a:latin typeface="Cambria Math" panose="02040503050406030204" pitchFamily="18" charset="0"/>
                                </a:rPr>
                                <m:t>𝑧</m:t>
                              </m:r>
                            </m:e>
                            <m:sub>
                              <m:r>
                                <a:rPr lang="en-NZ" b="0" i="1" smtClean="0">
                                  <a:latin typeface="Cambria Math" panose="02040503050406030204" pitchFamily="18" charset="0"/>
                                </a:rPr>
                                <m:t>𝑖</m:t>
                              </m:r>
                            </m:sub>
                          </m:sSub>
                        </m:e>
                      </m:d>
                      <m:r>
                        <a:rPr lang="en-NZ" b="0" i="1" smtClean="0">
                          <a:latin typeface="Cambria Math" panose="02040503050406030204" pitchFamily="18" charset="0"/>
                        </a:rPr>
                        <m:t>=</m:t>
                      </m:r>
                      <m:f>
                        <m:fPr>
                          <m:ctrlPr>
                            <a:rPr lang="en-NZ" b="0" i="1" smtClean="0">
                              <a:latin typeface="Cambria Math" panose="02040503050406030204" pitchFamily="18" charset="0"/>
                            </a:rPr>
                          </m:ctrlPr>
                        </m:fPr>
                        <m:num>
                          <m:sSup>
                            <m:sSupPr>
                              <m:ctrlPr>
                                <a:rPr lang="en-NZ" b="0" i="1" smtClean="0">
                                  <a:latin typeface="Cambria Math" panose="02040503050406030204" pitchFamily="18" charset="0"/>
                                </a:rPr>
                              </m:ctrlPr>
                            </m:sSupPr>
                            <m:e>
                              <m:r>
                                <a:rPr lang="en-NZ" b="0" i="1" smtClean="0">
                                  <a:latin typeface="Cambria Math" panose="02040503050406030204" pitchFamily="18" charset="0"/>
                                </a:rPr>
                                <m:t>𝑒</m:t>
                              </m:r>
                            </m:e>
                            <m:sup>
                              <m:sSubSup>
                                <m:sSubSupPr>
                                  <m:ctrlPr>
                                    <a:rPr lang="en-NZ" b="0" i="1" smtClean="0">
                                      <a:latin typeface="Cambria Math" panose="02040503050406030204" pitchFamily="18" charset="0"/>
                                    </a:rPr>
                                  </m:ctrlPr>
                                </m:sSubSupPr>
                                <m:e>
                                  <m:r>
                                    <a:rPr lang="en-NZ" b="0" i="1" smtClean="0">
                                      <a:latin typeface="Cambria Math" panose="02040503050406030204" pitchFamily="18" charset="0"/>
                                    </a:rPr>
                                    <m:t>𝑧</m:t>
                                  </m:r>
                                </m:e>
                                <m:sub>
                                  <m:r>
                                    <a:rPr lang="en-NZ" b="0" i="1" smtClean="0">
                                      <a:latin typeface="Cambria Math" panose="02040503050406030204" pitchFamily="18" charset="0"/>
                                    </a:rPr>
                                    <m:t>𝑖</m:t>
                                  </m:r>
                                </m:sub>
                                <m:sup/>
                              </m:sSubSup>
                            </m:sup>
                          </m:sSup>
                        </m:num>
                        <m:den>
                          <m:nary>
                            <m:naryPr>
                              <m:chr m:val="∑"/>
                              <m:supHide m:val="on"/>
                              <m:ctrlPr>
                                <a:rPr lang="en-NZ" b="0" i="1" smtClean="0">
                                  <a:latin typeface="Cambria Math" panose="02040503050406030204" pitchFamily="18" charset="0"/>
                                </a:rPr>
                              </m:ctrlPr>
                            </m:naryPr>
                            <m:sub>
                              <m:r>
                                <m:rPr>
                                  <m:brk m:alnAt="7"/>
                                </m:rPr>
                                <a:rPr lang="en-NZ" b="0" i="1" smtClean="0">
                                  <a:latin typeface="Cambria Math" panose="02040503050406030204" pitchFamily="18" charset="0"/>
                                </a:rPr>
                                <m:t>𝑗</m:t>
                              </m:r>
                            </m:sub>
                            <m:sup/>
                            <m:e>
                              <m:sSub>
                                <m:sSubPr>
                                  <m:ctrlPr>
                                    <a:rPr lang="en-NZ" b="0" i="1" smtClean="0">
                                      <a:latin typeface="Cambria Math" panose="02040503050406030204" pitchFamily="18" charset="0"/>
                                    </a:rPr>
                                  </m:ctrlPr>
                                </m:sSubPr>
                                <m:e>
                                  <m:r>
                                    <a:rPr lang="en-NZ" b="0" i="1" smtClean="0">
                                      <a:latin typeface="Cambria Math" panose="02040503050406030204" pitchFamily="18" charset="0"/>
                                    </a:rPr>
                                    <m:t>𝑧</m:t>
                                  </m:r>
                                </m:e>
                                <m:sub>
                                  <m:r>
                                    <a:rPr lang="en-NZ" b="0" i="1" smtClean="0">
                                      <a:latin typeface="Cambria Math" panose="02040503050406030204" pitchFamily="18" charset="0"/>
                                    </a:rPr>
                                    <m:t>𝑖</m:t>
                                  </m:r>
                                </m:sub>
                              </m:sSub>
                            </m:e>
                          </m:nary>
                        </m:den>
                      </m:f>
                    </m:oMath>
                  </m:oMathPara>
                </a14:m>
                <a:endParaRPr lang="en-NZ" dirty="0"/>
              </a:p>
            </p:txBody>
          </p:sp>
        </mc:Choice>
        <mc:Fallback xmlns="">
          <p:sp>
            <p:nvSpPr>
              <p:cNvPr id="10" name="TextBox 9"/>
              <p:cNvSpPr txBox="1">
                <a:spLocks noRot="1" noChangeAspect="1" noMove="1" noResize="1" noEditPoints="1" noAdjustHandles="1" noChangeArrowheads="1" noChangeShapeType="1" noTextEdit="1"/>
              </p:cNvSpPr>
              <p:nvPr/>
            </p:nvSpPr>
            <p:spPr>
              <a:xfrm>
                <a:off x="6400800" y="5558255"/>
                <a:ext cx="2096087" cy="726161"/>
              </a:xfrm>
              <a:prstGeom prst="rect">
                <a:avLst/>
              </a:prstGeom>
              <a:blipFill>
                <a:blip r:embed="rId8"/>
                <a:stretch>
                  <a:fillRect/>
                </a:stretch>
              </a:blipFill>
            </p:spPr>
            <p:txBody>
              <a:bodyPr/>
              <a:lstStyle/>
              <a:p>
                <a:r>
                  <a:rPr lang="en-NZ">
                    <a:noFill/>
                  </a:rPr>
                  <a:t> </a:t>
                </a:r>
              </a:p>
            </p:txBody>
          </p:sp>
        </mc:Fallback>
      </mc:AlternateContent>
      <p:sp>
        <p:nvSpPr>
          <p:cNvPr id="5" name="TextBox 4"/>
          <p:cNvSpPr txBox="1"/>
          <p:nvPr/>
        </p:nvSpPr>
        <p:spPr>
          <a:xfrm>
            <a:off x="3101791" y="6264531"/>
            <a:ext cx="1454727" cy="369332"/>
          </a:xfrm>
          <a:prstGeom prst="rect">
            <a:avLst/>
          </a:prstGeom>
          <a:noFill/>
        </p:spPr>
        <p:txBody>
          <a:bodyPr wrap="square" rtlCol="0">
            <a:spAutoFit/>
          </a:bodyPr>
          <a:lstStyle/>
          <a:p>
            <a:r>
              <a:rPr lang="en-NZ" dirty="0" smtClean="0"/>
              <a:t>Probabilities</a:t>
            </a:r>
            <a:endParaRPr lang="en-NZ" dirty="0"/>
          </a:p>
        </p:txBody>
      </p:sp>
      <p:cxnSp>
        <p:nvCxnSpPr>
          <p:cNvPr id="12" name="Straight Arrow Connector 11"/>
          <p:cNvCxnSpPr/>
          <p:nvPr/>
        </p:nvCxnSpPr>
        <p:spPr>
          <a:xfrm flipV="1">
            <a:off x="3657600" y="5638800"/>
            <a:ext cx="0" cy="482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658587" y="2345583"/>
            <a:ext cx="1763486" cy="523220"/>
          </a:xfrm>
          <a:prstGeom prst="rect">
            <a:avLst/>
          </a:prstGeom>
          <a:noFill/>
        </p:spPr>
        <p:txBody>
          <a:bodyPr wrap="square" rtlCol="0">
            <a:spAutoFit/>
          </a:bodyPr>
          <a:lstStyle/>
          <a:p>
            <a:pPr algn="ctr"/>
            <a:r>
              <a:rPr lang="en-NZ" sz="1200" b="1" dirty="0" smtClean="0">
                <a:solidFill>
                  <a:srgbClr val="7030A0"/>
                </a:solidFill>
              </a:rPr>
              <a:t>z/Evidence/scores/logits</a:t>
            </a:r>
          </a:p>
          <a:p>
            <a:pPr algn="ctr"/>
            <a:r>
              <a:rPr lang="en-NZ" sz="1600" b="1" dirty="0" smtClean="0">
                <a:solidFill>
                  <a:srgbClr val="7030A0"/>
                </a:solidFill>
              </a:rPr>
              <a:t>z=</a:t>
            </a:r>
            <a:r>
              <a:rPr lang="en-NZ" sz="1600" b="1" dirty="0" err="1" smtClean="0">
                <a:solidFill>
                  <a:srgbClr val="7030A0"/>
                </a:solidFill>
              </a:rPr>
              <a:t>W</a:t>
            </a:r>
            <a:r>
              <a:rPr lang="en-NZ" sz="1600" b="1" baseline="-25000" dirty="0" err="1" smtClean="0">
                <a:solidFill>
                  <a:srgbClr val="7030A0"/>
                </a:solidFill>
              </a:rPr>
              <a:t>i</a:t>
            </a:r>
            <a:r>
              <a:rPr lang="en-NZ" sz="1600" b="1" dirty="0" err="1" smtClean="0">
                <a:solidFill>
                  <a:srgbClr val="7030A0"/>
                </a:solidFill>
              </a:rPr>
              <a:t>x</a:t>
            </a:r>
            <a:endParaRPr lang="en-US" sz="1600" b="1" dirty="0">
              <a:solidFill>
                <a:srgbClr val="7030A0"/>
              </a:solidFill>
            </a:endParaRPr>
          </a:p>
        </p:txBody>
      </p:sp>
      <p:cxnSp>
        <p:nvCxnSpPr>
          <p:cNvPr id="16" name="Straight Arrow Connector 15"/>
          <p:cNvCxnSpPr/>
          <p:nvPr/>
        </p:nvCxnSpPr>
        <p:spPr>
          <a:xfrm>
            <a:off x="2362200" y="2895599"/>
            <a:ext cx="0" cy="579438"/>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4391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2902"/>
            <a:ext cx="5260522" cy="1325563"/>
          </a:xfrm>
        </p:spPr>
        <p:txBody>
          <a:bodyPr>
            <a:normAutofit/>
          </a:bodyPr>
          <a:lstStyle/>
          <a:p>
            <a:r>
              <a:rPr lang="en-NZ" sz="3200" dirty="0" smtClean="0"/>
              <a:t>Loss function: Cross entropy</a:t>
            </a:r>
            <a:endParaRPr lang="en-US" sz="3200" dirty="0"/>
          </a:p>
        </p:txBody>
      </p:sp>
      <p:sp>
        <p:nvSpPr>
          <p:cNvPr id="3" name="Content Placeholder 2"/>
          <p:cNvSpPr>
            <a:spLocks noGrp="1"/>
          </p:cNvSpPr>
          <p:nvPr>
            <p:ph idx="1"/>
          </p:nvPr>
        </p:nvSpPr>
        <p:spPr>
          <a:xfrm>
            <a:off x="132521" y="1214051"/>
            <a:ext cx="6076950" cy="4351338"/>
          </a:xfrm>
        </p:spPr>
        <p:txBody>
          <a:bodyPr>
            <a:normAutofit/>
          </a:bodyPr>
          <a:lstStyle/>
          <a:p>
            <a:r>
              <a:rPr lang="en-NZ" sz="2400" dirty="0" smtClean="0"/>
              <a:t>The natural way to measure the distance between those 2 probability vectors is called the cross entropy (a measurement of distance  between vectors )</a:t>
            </a:r>
            <a:endParaRPr lang="en-US" sz="2400" dirty="0"/>
          </a:p>
        </p:txBody>
      </p:sp>
      <p:pic>
        <p:nvPicPr>
          <p:cNvPr id="1024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4359"/>
          <a:stretch/>
        </p:blipFill>
        <p:spPr bwMode="auto">
          <a:xfrm>
            <a:off x="1815354" y="2801703"/>
            <a:ext cx="4917649" cy="34730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descr="Image 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9771" y="132901"/>
            <a:ext cx="2512471" cy="266880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p:cNvSpPr txBox="1"/>
              <p:nvPr/>
            </p:nvSpPr>
            <p:spPr>
              <a:xfrm>
                <a:off x="7531925" y="1933122"/>
                <a:ext cx="165898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400" b="0" i="1" smtClean="0">
                          <a:latin typeface="Cambria Math"/>
                        </a:rPr>
                        <m:t>𝑦</m:t>
                      </m:r>
                      <m:r>
                        <a:rPr lang="en-NZ" sz="2400" b="0" i="1" smtClean="0">
                          <a:latin typeface="Cambria Math"/>
                        </a:rPr>
                        <m:t>=</m:t>
                      </m:r>
                      <m:r>
                        <m:rPr>
                          <m:sty m:val="p"/>
                        </m:rPr>
                        <a:rPr lang="en-NZ" sz="2400" b="0" i="0" smtClean="0">
                          <a:latin typeface="Cambria Math"/>
                        </a:rPr>
                        <m:t>log</m:t>
                      </m:r>
                      <m:r>
                        <a:rPr lang="en-NZ" sz="2400" b="0" i="1" smtClean="0">
                          <a:latin typeface="Cambria Math"/>
                        </a:rPr>
                        <m:t>⁡(</m:t>
                      </m:r>
                      <m:r>
                        <a:rPr lang="en-NZ" sz="2400" b="0" i="1" smtClean="0">
                          <a:latin typeface="Cambria Math"/>
                        </a:rPr>
                        <m:t>𝑥</m:t>
                      </m:r>
                      <m:r>
                        <a:rPr lang="en-NZ" sz="2400" b="0" i="1" smtClean="0">
                          <a:latin typeface="Cambria Math"/>
                        </a:rPr>
                        <m:t>)</m:t>
                      </m:r>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10042567" y="1933121"/>
                <a:ext cx="1658980" cy="461665"/>
              </a:xfrm>
              <a:prstGeom prst="rect">
                <a:avLst/>
              </a:prstGeom>
              <a:blipFill>
                <a:blip r:embed="rId5"/>
                <a:stretch>
                  <a:fillRect r="-366"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859905" y="6375374"/>
                <a:ext cx="1505925" cy="420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NZ" sz="2800" b="0" i="1" smtClean="0">
                              <a:latin typeface="Cambria Math" panose="02040503050406030204" pitchFamily="18" charset="0"/>
                            </a:rPr>
                          </m:ctrlPr>
                        </m:accPr>
                        <m:e>
                          <m:r>
                            <a:rPr lang="en-NZ" sz="2800" b="0" i="1" smtClean="0">
                              <a:latin typeface="Cambria Math" panose="02040503050406030204" pitchFamily="18" charset="0"/>
                            </a:rPr>
                            <m:t>𝑦</m:t>
                          </m:r>
                        </m:e>
                      </m:acc>
                      <m:r>
                        <a:rPr lang="en-NZ" sz="2800" b="0" i="1" baseline="-25000" smtClean="0">
                          <a:latin typeface="Cambria Math" panose="02040503050406030204" pitchFamily="18" charset="0"/>
                        </a:rPr>
                        <m:t>𝑝𝑟𝑒𝑑𝑖𝑐𝑡𝑖𝑜𝑛𝑠</m:t>
                      </m:r>
                    </m:oMath>
                  </m:oMathPara>
                </a14:m>
                <a:endParaRPr lang="en-US" sz="2800" baseline="-25000" dirty="0"/>
              </a:p>
            </p:txBody>
          </p:sp>
        </mc:Choice>
        <mc:Fallback xmlns="">
          <p:sp>
            <p:nvSpPr>
              <p:cNvPr id="7" name="TextBox 6"/>
              <p:cNvSpPr txBox="1">
                <a:spLocks noRot="1" noChangeAspect="1" noMove="1" noResize="1" noEditPoints="1" noAdjustHandles="1" noChangeArrowheads="1" noChangeShapeType="1" noTextEdit="1"/>
              </p:cNvSpPr>
              <p:nvPr/>
            </p:nvSpPr>
            <p:spPr>
              <a:xfrm>
                <a:off x="1859905" y="6375374"/>
                <a:ext cx="1505925" cy="420949"/>
              </a:xfrm>
              <a:prstGeom prst="rect">
                <a:avLst/>
              </a:prstGeom>
              <a:blipFill>
                <a:blip r:embed="rId6"/>
                <a:stretch>
                  <a:fillRect b="-1304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066920" y="6329311"/>
                <a:ext cx="261034" cy="4209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𝑦</m:t>
                      </m:r>
                    </m:oMath>
                  </m:oMathPara>
                </a14:m>
                <a:endParaRPr lang="en-US" sz="2800" baseline="-25000" dirty="0"/>
              </a:p>
            </p:txBody>
          </p:sp>
        </mc:Choice>
        <mc:Fallback xmlns="">
          <p:sp>
            <p:nvSpPr>
              <p:cNvPr id="8" name="TextBox 7"/>
              <p:cNvSpPr txBox="1">
                <a:spLocks noRot="1" noChangeAspect="1" noMove="1" noResize="1" noEditPoints="1" noAdjustHandles="1" noChangeArrowheads="1" noChangeShapeType="1" noTextEdit="1"/>
              </p:cNvSpPr>
              <p:nvPr/>
            </p:nvSpPr>
            <p:spPr>
              <a:xfrm>
                <a:off x="8089227" y="6329310"/>
                <a:ext cx="261032" cy="420949"/>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538776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0870"/>
            <a:ext cx="8428265" cy="742924"/>
          </a:xfrm>
        </p:spPr>
        <p:txBody>
          <a:bodyPr>
            <a:noAutofit/>
          </a:bodyPr>
          <a:lstStyle/>
          <a:p>
            <a:r>
              <a:rPr lang="en-NZ" sz="2800" dirty="0" smtClean="0"/>
              <a:t>Cost/Loss function: Minimize average cross entropy</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1" y="924180"/>
                <a:ext cx="8440046" cy="1672317"/>
              </a:xfrm>
            </p:spPr>
            <p:txBody>
              <a:bodyPr>
                <a:normAutofit/>
              </a:bodyPr>
              <a:lstStyle/>
              <a:p>
                <a:r>
                  <a:rPr lang="en-NZ" dirty="0" smtClean="0"/>
                  <a:t>Remember that we are trying to find those weights W and biases b that make the model have a low cross entropy loss (J) for correctly classify instances (</a:t>
                </a:r>
                <a14:m>
                  <m:oMath xmlns:m="http://schemas.openxmlformats.org/officeDocument/2006/math">
                    <m:acc>
                      <m:accPr>
                        <m:chr m:val="̂"/>
                        <m:ctrlPr>
                          <a:rPr lang="en-NZ" i="1" smtClean="0">
                            <a:latin typeface="Cambria Math" panose="02040503050406030204" pitchFamily="18" charset="0"/>
                          </a:rPr>
                        </m:ctrlPr>
                      </m:accPr>
                      <m:e>
                        <m:r>
                          <a:rPr lang="en-NZ" b="0" i="1" smtClean="0">
                            <a:latin typeface="Cambria Math" panose="02040503050406030204" pitchFamily="18" charset="0"/>
                          </a:rPr>
                          <m:t>𝑦</m:t>
                        </m:r>
                      </m:e>
                    </m:acc>
                  </m:oMath>
                </a14:m>
                <a:r>
                  <a:rPr lang="en-NZ" dirty="0" smtClean="0"/>
                  <a:t> close to </a:t>
                </a:r>
                <a14:m>
                  <m:oMath xmlns:m="http://schemas.openxmlformats.org/officeDocument/2006/math">
                    <m:r>
                      <a:rPr lang="en-NZ" b="0" i="1" smtClean="0">
                        <a:latin typeface="Cambria Math" panose="02040503050406030204" pitchFamily="18" charset="0"/>
                      </a:rPr>
                      <m:t>𝑦</m:t>
                    </m:r>
                  </m:oMath>
                </a14:m>
                <a:r>
                  <a:rPr lang="en-NZ" dirty="0" smtClean="0"/>
                  <a:t>) and high cross entropy loss for incorrectly classify instances</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1" y="924180"/>
                <a:ext cx="8440046" cy="1672317"/>
              </a:xfrm>
              <a:blipFill>
                <a:blip r:embed="rId3"/>
                <a:stretch>
                  <a:fillRect l="-722" t="-4380"/>
                </a:stretch>
              </a:blipFill>
            </p:spPr>
            <p:txBody>
              <a:bodyPr/>
              <a:lstStyle/>
              <a:p>
                <a:r>
                  <a:rPr lang="en-NZ">
                    <a:noFill/>
                  </a:rPr>
                  <a:t> </a:t>
                </a:r>
              </a:p>
            </p:txBody>
          </p:sp>
        </mc:Fallback>
      </mc:AlternateContent>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545" y="3290777"/>
            <a:ext cx="3522353" cy="3395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rotWithShape="1">
          <a:blip r:embed="rId5" cstate="print"/>
          <a:srcRect l="9342" t="6850" r="6699" b="6938"/>
          <a:stretch/>
        </p:blipFill>
        <p:spPr bwMode="auto">
          <a:xfrm>
            <a:off x="5133065" y="3613517"/>
            <a:ext cx="3397254" cy="244322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5" name="TextBox 4"/>
              <p:cNvSpPr txBox="1"/>
              <p:nvPr/>
            </p:nvSpPr>
            <p:spPr>
              <a:xfrm>
                <a:off x="5923642" y="5844789"/>
                <a:ext cx="326243"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latin typeface="Cambria Math" panose="02040503050406030204" pitchFamily="18" charset="0"/>
                            </a:rPr>
                          </m:ctrlPr>
                        </m:sSubPr>
                        <m:e>
                          <m:r>
                            <a:rPr lang="en-NZ" b="0" i="1" smtClean="0">
                              <a:latin typeface="Cambria Math"/>
                            </a:rPr>
                            <m:t>𝑊</m:t>
                          </m:r>
                        </m:e>
                        <m:sub>
                          <m:r>
                            <a:rPr lang="en-NZ" b="0" i="1" smtClean="0">
                              <a:latin typeface="Cambria Math"/>
                            </a:rPr>
                            <m:t>1</m:t>
                          </m:r>
                        </m:sub>
                      </m:sSub>
                    </m:oMath>
                  </m:oMathPara>
                </a14:m>
                <a:endParaRPr lang="en-US" baseline="-25000" dirty="0"/>
              </a:p>
            </p:txBody>
          </p:sp>
        </mc:Choice>
        <mc:Fallback xmlns="">
          <p:sp>
            <p:nvSpPr>
              <p:cNvPr id="5" name="TextBox 4"/>
              <p:cNvSpPr txBox="1">
                <a:spLocks noRot="1" noChangeAspect="1" noMove="1" noResize="1" noEditPoints="1" noAdjustHandles="1" noChangeArrowheads="1" noChangeShapeType="1" noTextEdit="1"/>
              </p:cNvSpPr>
              <p:nvPr/>
            </p:nvSpPr>
            <p:spPr>
              <a:xfrm>
                <a:off x="7898189" y="5844789"/>
                <a:ext cx="326243" cy="270652"/>
              </a:xfrm>
              <a:prstGeom prst="rect">
                <a:avLst/>
              </a:prstGeom>
              <a:blipFill rotWithShape="1">
                <a:blip r:embed="rId6"/>
                <a:stretch>
                  <a:fillRect l="-20755" r="-9434" b="-20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7842249" y="5718288"/>
                <a:ext cx="331566"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latin typeface="Cambria Math" panose="02040503050406030204" pitchFamily="18" charset="0"/>
                            </a:rPr>
                          </m:ctrlPr>
                        </m:sSubPr>
                        <m:e>
                          <m:r>
                            <a:rPr lang="en-NZ" b="0" i="1" smtClean="0">
                              <a:latin typeface="Cambria Math"/>
                            </a:rPr>
                            <m:t>𝑊</m:t>
                          </m:r>
                        </m:e>
                        <m:sub>
                          <m:r>
                            <a:rPr lang="en-NZ" b="0" i="1" smtClean="0">
                              <a:latin typeface="Cambria Math"/>
                            </a:rPr>
                            <m:t>2</m:t>
                          </m:r>
                        </m:sub>
                      </m:sSub>
                    </m:oMath>
                  </m:oMathPara>
                </a14:m>
                <a:endParaRPr lang="en-US"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0456332" y="5718288"/>
                <a:ext cx="331566" cy="270652"/>
              </a:xfrm>
              <a:prstGeom prst="rect">
                <a:avLst/>
              </a:prstGeom>
              <a:blipFill rotWithShape="1">
                <a:blip r:embed="rId7"/>
                <a:stretch>
                  <a:fillRect l="-18182" r="-9091" b="-2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133065" y="3747087"/>
                <a:ext cx="101175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𝐽</m:t>
                      </m:r>
                      <m:r>
                        <a:rPr lang="en-NZ" b="0" i="1" smtClean="0">
                          <a:latin typeface="Cambria Math" panose="02040503050406030204" pitchFamily="18" charset="0"/>
                        </a:rPr>
                        <m:t>(</m:t>
                      </m:r>
                      <m:sSub>
                        <m:sSubPr>
                          <m:ctrlPr>
                            <a:rPr lang="en-NZ" b="0" i="1" smtClean="0">
                              <a:latin typeface="Cambria Math" panose="02040503050406030204" pitchFamily="18" charset="0"/>
                            </a:rPr>
                          </m:ctrlPr>
                        </m:sSubPr>
                        <m:e>
                          <m:r>
                            <a:rPr lang="en-NZ" b="0" i="1" smtClean="0">
                              <a:latin typeface="Cambria Math"/>
                            </a:rPr>
                            <m:t>𝑊</m:t>
                          </m:r>
                        </m:e>
                        <m:sub>
                          <m:r>
                            <a:rPr lang="en-NZ" b="0" i="1" smtClean="0">
                              <a:latin typeface="Cambria Math"/>
                            </a:rPr>
                            <m:t>1</m:t>
                          </m:r>
                        </m:sub>
                      </m:sSub>
                      <m:r>
                        <a:rPr lang="en-NZ" b="0" i="1" smtClean="0">
                          <a:latin typeface="Cambria Math" panose="02040503050406030204" pitchFamily="18" charset="0"/>
                        </a:rPr>
                        <m:t>,</m:t>
                      </m:r>
                      <m:sSub>
                        <m:sSubPr>
                          <m:ctrlPr>
                            <a:rPr lang="en-NZ" b="0" i="1" smtClean="0">
                              <a:latin typeface="Cambria Math" panose="02040503050406030204" pitchFamily="18" charset="0"/>
                            </a:rPr>
                          </m:ctrlPr>
                        </m:sSubPr>
                        <m:e>
                          <m:r>
                            <a:rPr lang="en-NZ" b="0" i="1" smtClean="0">
                              <a:latin typeface="Cambria Math"/>
                            </a:rPr>
                            <m:t>𝑊</m:t>
                          </m:r>
                        </m:e>
                        <m:sub>
                          <m:r>
                            <a:rPr lang="en-NZ" b="0" i="1" smtClean="0">
                              <a:latin typeface="Cambria Math"/>
                            </a:rPr>
                            <m:t>2</m:t>
                          </m:r>
                        </m:sub>
                      </m:sSub>
                      <m:r>
                        <a:rPr lang="en-NZ" b="0" i="1" smtClean="0">
                          <a:latin typeface="Cambria Math" panose="02040503050406030204" pitchFamily="18"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844087" y="3747086"/>
                <a:ext cx="1011752" cy="276999"/>
              </a:xfrm>
              <a:prstGeom prst="rect">
                <a:avLst/>
              </a:prstGeom>
              <a:blipFill rotWithShape="1">
                <a:blip r:embed="rId8"/>
                <a:stretch>
                  <a:fillRect l="-7229" t="-2222" r="-8434" b="-33333"/>
                </a:stretch>
              </a:blipFill>
            </p:spPr>
            <p:txBody>
              <a:bodyPr/>
              <a:lstStyle/>
              <a:p>
                <a:r>
                  <a:rPr lang="en-US">
                    <a:noFill/>
                  </a:rPr>
                  <a:t> </a:t>
                </a:r>
              </a:p>
            </p:txBody>
          </p:sp>
        </mc:Fallback>
      </mc:AlternateContent>
      <p:sp>
        <p:nvSpPr>
          <p:cNvPr id="4" name="Left Brace 3"/>
          <p:cNvSpPr/>
          <p:nvPr/>
        </p:nvSpPr>
        <p:spPr>
          <a:xfrm rot="5400000">
            <a:off x="2982617" y="3900685"/>
            <a:ext cx="440942" cy="1129554"/>
          </a:xfrm>
          <a:prstGeom prst="leftBrace">
            <a:avLst>
              <a:gd name="adj1" fmla="val 44929"/>
              <a:gd name="adj2" fmla="val 52857"/>
            </a:avLst>
          </a:prstGeom>
          <a:ln w="2857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2890626" y="3865023"/>
                <a:ext cx="964944"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𝑦</m:t>
                      </m:r>
                      <m:r>
                        <a:rPr lang="en-NZ" b="0" i="1" baseline="-25000" smtClean="0">
                          <a:latin typeface="Cambria Math" panose="02040503050406030204" pitchFamily="18" charset="0"/>
                        </a:rPr>
                        <m:t>𝑝𝑟𝑒𝑑𝑖𝑐𝑡𝑖𝑜𝑛𝑠</m:t>
                      </m:r>
                    </m:oMath>
                  </m:oMathPara>
                </a14:m>
                <a:endParaRPr lang="en-US" baseline="-25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3854167" y="3865023"/>
                <a:ext cx="964943" cy="270652"/>
              </a:xfrm>
              <a:prstGeom prst="rect">
                <a:avLst/>
              </a:prstGeom>
              <a:blipFill rotWithShape="1">
                <a:blip r:embed="rId9"/>
                <a:stretch>
                  <a:fillRect l="-5660" r="-5031" b="-38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956208" y="4330136"/>
                <a:ext cx="169085" cy="2706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𝑦</m:t>
                      </m:r>
                    </m:oMath>
                  </m:oMathPara>
                </a14:m>
                <a:endParaRPr lang="en-US" baseline="-250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274944" y="4330136"/>
                <a:ext cx="169085" cy="270652"/>
              </a:xfrm>
              <a:prstGeom prst="rect">
                <a:avLst/>
              </a:prstGeom>
              <a:blipFill rotWithShape="1">
                <a:blip r:embed="rId10"/>
                <a:stretch>
                  <a:fillRect l="-35714" r="-39286" b="-28889"/>
                </a:stretch>
              </a:blipFill>
            </p:spPr>
            <p:txBody>
              <a:bodyPr/>
              <a:lstStyle/>
              <a:p>
                <a:r>
                  <a:rPr lang="en-US">
                    <a:noFill/>
                  </a:rPr>
                  <a:t> </a:t>
                </a:r>
              </a:p>
            </p:txBody>
          </p:sp>
        </mc:Fallback>
      </mc:AlternateContent>
    </p:spTree>
    <p:extLst>
      <p:ext uri="{BB962C8B-B14F-4D97-AF65-F5344CB8AC3E}">
        <p14:creationId xmlns:p14="http://schemas.microsoft.com/office/powerpoint/2010/main" val="3495929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3200" dirty="0"/>
              <a:t>Gradient descent </a:t>
            </a:r>
            <a:r>
              <a:rPr lang="en-NZ" sz="3200" dirty="0" smtClean="0"/>
              <a:t>parameter update intuition</a:t>
            </a:r>
            <a:endParaRPr lang="en-US" sz="3200" dirty="0"/>
          </a:p>
        </p:txBody>
      </p:sp>
      <p:pic>
        <p:nvPicPr>
          <p:cNvPr id="3074" name="Picture 2" descr="http://cnx.org/resources/1bd0bf80ffe5396fab32b28247f4c7abfac38ea5/aadxvrt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2343076"/>
            <a:ext cx="5533981" cy="32766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custDataLst>
              <p:tags r:id="rId1"/>
            </p:custDataLst>
          </p:nvPr>
        </p:nvPicPr>
        <p:blipFill rotWithShape="1">
          <a:blip r:embed="rId5" cstate="print">
            <a:extLst>
              <a:ext uri="{28A0092B-C50C-407E-A947-70E740481C1C}">
                <a14:useLocalDpi xmlns:a14="http://schemas.microsoft.com/office/drawing/2010/main" val="0"/>
              </a:ext>
            </a:extLst>
          </a:blip>
          <a:srcRect l="6777" t="22038" b="20799"/>
          <a:stretch/>
        </p:blipFill>
        <p:spPr>
          <a:xfrm>
            <a:off x="5714957" y="2524090"/>
            <a:ext cx="3275457" cy="79057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5105400" y="4724400"/>
                <a:ext cx="409856"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𝜃</m:t>
                      </m:r>
                      <m:r>
                        <a:rPr lang="en-NZ" i="1" baseline="-25000">
                          <a:latin typeface="Cambria Math"/>
                          <a:ea typeface="Cambria Math"/>
                        </a:rPr>
                        <m:t>𝑗</m:t>
                      </m:r>
                    </m:oMath>
                  </m:oMathPara>
                </a14:m>
                <a:endParaRPr lang="en-US" baseline="-25000" dirty="0"/>
              </a:p>
            </p:txBody>
          </p:sp>
        </mc:Choice>
        <mc:Fallback xmlns="">
          <p:sp>
            <p:nvSpPr>
              <p:cNvPr id="4" name="TextBox 3"/>
              <p:cNvSpPr txBox="1">
                <a:spLocks noRot="1" noChangeAspect="1" noMove="1" noResize="1" noEditPoints="1" noAdjustHandles="1" noChangeArrowheads="1" noChangeShapeType="1" noTextEdit="1"/>
              </p:cNvSpPr>
              <p:nvPr/>
            </p:nvSpPr>
            <p:spPr>
              <a:xfrm>
                <a:off x="5105400" y="4724400"/>
                <a:ext cx="409856" cy="362984"/>
              </a:xfrm>
              <a:prstGeom prst="rect">
                <a:avLst/>
              </a:prstGeom>
              <a:blipFill>
                <a:blip r:embed="rId6"/>
                <a:stretch>
                  <a:fillRect b="-11667"/>
                </a:stretch>
              </a:blipFill>
            </p:spPr>
            <p:txBody>
              <a:bodyPr/>
              <a:lstStyle/>
              <a:p>
                <a:r>
                  <a:rPr lang="en-NZ">
                    <a:noFill/>
                  </a:rPr>
                  <a:t> </a:t>
                </a:r>
              </a:p>
            </p:txBody>
          </p:sp>
        </mc:Fallback>
      </mc:AlternateContent>
      <p:sp>
        <p:nvSpPr>
          <p:cNvPr id="6" name="TextBox 5"/>
          <p:cNvSpPr txBox="1"/>
          <p:nvPr/>
        </p:nvSpPr>
        <p:spPr>
          <a:xfrm>
            <a:off x="6477000" y="3618430"/>
            <a:ext cx="1524000" cy="369332"/>
          </a:xfrm>
          <a:prstGeom prst="rect">
            <a:avLst/>
          </a:prstGeom>
          <a:noFill/>
          <a:ln>
            <a:solidFill>
              <a:schemeClr val="accent1"/>
            </a:solidFill>
          </a:ln>
        </p:spPr>
        <p:txBody>
          <a:bodyPr wrap="square" rtlCol="0">
            <a:spAutoFit/>
          </a:bodyPr>
          <a:lstStyle/>
          <a:p>
            <a:r>
              <a:rPr lang="en-NZ" dirty="0"/>
              <a:t>Learning Rate</a:t>
            </a:r>
            <a:endParaRPr lang="en-US" dirty="0"/>
          </a:p>
        </p:txBody>
      </p:sp>
      <p:cxnSp>
        <p:nvCxnSpPr>
          <p:cNvPr id="7" name="Straight Arrow Connector 6"/>
          <p:cNvCxnSpPr/>
          <p:nvPr/>
        </p:nvCxnSpPr>
        <p:spPr>
          <a:xfrm flipV="1">
            <a:off x="7213473" y="3012241"/>
            <a:ext cx="0" cy="57775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90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754" y="365126"/>
            <a:ext cx="5370022" cy="581931"/>
          </a:xfrm>
        </p:spPr>
        <p:txBody>
          <a:bodyPr>
            <a:noAutofit/>
          </a:bodyPr>
          <a:lstStyle/>
          <a:p>
            <a:r>
              <a:rPr lang="en-NZ" sz="2800" dirty="0" smtClean="0"/>
              <a:t>Anatomy of a neural network</a:t>
            </a:r>
            <a:endParaRPr lang="en-NZ" sz="2800" dirty="0"/>
          </a:p>
        </p:txBody>
      </p:sp>
      <p:sp>
        <p:nvSpPr>
          <p:cNvPr id="3" name="Content Placeholder 2"/>
          <p:cNvSpPr>
            <a:spLocks noGrp="1"/>
          </p:cNvSpPr>
          <p:nvPr>
            <p:ph idx="1"/>
          </p:nvPr>
        </p:nvSpPr>
        <p:spPr>
          <a:xfrm>
            <a:off x="0" y="1248682"/>
            <a:ext cx="3973286" cy="4351338"/>
          </a:xfrm>
        </p:spPr>
        <p:txBody>
          <a:bodyPr>
            <a:normAutofit/>
          </a:bodyPr>
          <a:lstStyle/>
          <a:p>
            <a:r>
              <a:rPr lang="en-NZ" sz="2400" dirty="0" smtClean="0"/>
              <a:t>Training </a:t>
            </a:r>
            <a:r>
              <a:rPr lang="en-NZ" sz="2400" dirty="0"/>
              <a:t>a neural network revolves around the </a:t>
            </a:r>
            <a:r>
              <a:rPr lang="en-NZ" sz="2400" dirty="0" smtClean="0"/>
              <a:t>following objects</a:t>
            </a:r>
            <a:r>
              <a:rPr lang="en-NZ" sz="2400" dirty="0"/>
              <a:t>:</a:t>
            </a:r>
          </a:p>
          <a:p>
            <a:pPr lvl="1"/>
            <a:r>
              <a:rPr lang="en-NZ" sz="2000" i="1" dirty="0" smtClean="0"/>
              <a:t>Layers</a:t>
            </a:r>
            <a:r>
              <a:rPr lang="en-NZ" sz="2000" dirty="0"/>
              <a:t>, which are combined into a </a:t>
            </a:r>
            <a:r>
              <a:rPr lang="en-NZ" sz="2000" i="1" dirty="0"/>
              <a:t>network </a:t>
            </a:r>
            <a:r>
              <a:rPr lang="en-NZ" sz="2000" dirty="0"/>
              <a:t>(or </a:t>
            </a:r>
            <a:r>
              <a:rPr lang="en-NZ" sz="2000" i="1" dirty="0"/>
              <a:t>model</a:t>
            </a:r>
            <a:r>
              <a:rPr lang="en-NZ" sz="2000" dirty="0"/>
              <a:t>)</a:t>
            </a:r>
          </a:p>
          <a:p>
            <a:pPr lvl="1"/>
            <a:r>
              <a:rPr lang="en-NZ" sz="2000" dirty="0" smtClean="0"/>
              <a:t>The </a:t>
            </a:r>
            <a:r>
              <a:rPr lang="en-NZ" sz="2000" i="1" dirty="0"/>
              <a:t>input data </a:t>
            </a:r>
            <a:r>
              <a:rPr lang="en-NZ" sz="2000" dirty="0"/>
              <a:t>and corresponding </a:t>
            </a:r>
            <a:r>
              <a:rPr lang="en-NZ" sz="2000" i="1" dirty="0"/>
              <a:t>targets</a:t>
            </a:r>
          </a:p>
          <a:p>
            <a:pPr lvl="1"/>
            <a:r>
              <a:rPr lang="en-NZ" sz="2000" dirty="0" smtClean="0"/>
              <a:t>The </a:t>
            </a:r>
            <a:r>
              <a:rPr lang="en-NZ" sz="2000" i="1" dirty="0"/>
              <a:t>loss function</a:t>
            </a:r>
            <a:r>
              <a:rPr lang="en-NZ" sz="2000" dirty="0"/>
              <a:t>, which defines the feedback signal used for learning</a:t>
            </a:r>
          </a:p>
          <a:p>
            <a:pPr lvl="1"/>
            <a:r>
              <a:rPr lang="en-NZ" sz="2000" dirty="0" smtClean="0"/>
              <a:t>The </a:t>
            </a:r>
            <a:r>
              <a:rPr lang="en-NZ" sz="2000" i="1" dirty="0"/>
              <a:t>optimizer</a:t>
            </a:r>
            <a:r>
              <a:rPr lang="en-NZ" sz="2000" dirty="0"/>
              <a:t>, which determines how learning proceeds</a:t>
            </a:r>
          </a:p>
        </p:txBody>
      </p:sp>
      <p:pic>
        <p:nvPicPr>
          <p:cNvPr id="4" name="Picture 3"/>
          <p:cNvPicPr>
            <a:picLocks noChangeAspect="1"/>
          </p:cNvPicPr>
          <p:nvPr/>
        </p:nvPicPr>
        <p:blipFill>
          <a:blip r:embed="rId3"/>
          <a:stretch>
            <a:fillRect/>
          </a:stretch>
        </p:blipFill>
        <p:spPr>
          <a:xfrm>
            <a:off x="3973286" y="1513885"/>
            <a:ext cx="4688230" cy="3920068"/>
          </a:xfrm>
          <a:prstGeom prst="rect">
            <a:avLst/>
          </a:prstGeom>
        </p:spPr>
      </p:pic>
      <p:sp>
        <p:nvSpPr>
          <p:cNvPr id="5" name="Rectangle 4"/>
          <p:cNvSpPr/>
          <p:nvPr/>
        </p:nvSpPr>
        <p:spPr>
          <a:xfrm>
            <a:off x="0" y="5449056"/>
            <a:ext cx="9144000" cy="1107996"/>
          </a:xfrm>
          <a:prstGeom prst="rect">
            <a:avLst/>
          </a:prstGeom>
        </p:spPr>
        <p:txBody>
          <a:bodyPr wrap="square">
            <a:spAutoFit/>
          </a:bodyPr>
          <a:lstStyle/>
          <a:p>
            <a:pPr marL="285750" indent="-285750">
              <a:buFont typeface="Arial" panose="020B0604020202020204" pitchFamily="34" charset="0"/>
              <a:buChar char="•"/>
            </a:pPr>
            <a:r>
              <a:rPr lang="en-NZ" sz="1600" dirty="0" smtClean="0"/>
              <a:t>The </a:t>
            </a:r>
            <a:r>
              <a:rPr lang="en-NZ" sz="1600" dirty="0"/>
              <a:t>network, </a:t>
            </a:r>
            <a:r>
              <a:rPr lang="en-NZ" sz="1600" dirty="0" smtClean="0"/>
              <a:t>composed of </a:t>
            </a:r>
            <a:r>
              <a:rPr lang="en-NZ" sz="1600" dirty="0"/>
              <a:t>layers that are chained together, maps the input data to </a:t>
            </a:r>
            <a:r>
              <a:rPr lang="en-NZ" sz="1600" dirty="0" smtClean="0"/>
              <a:t>predictions </a:t>
            </a:r>
          </a:p>
          <a:p>
            <a:pPr marL="285750" indent="-285750">
              <a:buFont typeface="Arial" panose="020B0604020202020204" pitchFamily="34" charset="0"/>
              <a:buChar char="•"/>
            </a:pPr>
            <a:r>
              <a:rPr lang="en-NZ" sz="1600" dirty="0" smtClean="0"/>
              <a:t>The </a:t>
            </a:r>
            <a:r>
              <a:rPr lang="en-NZ" sz="1600" dirty="0"/>
              <a:t>loss </a:t>
            </a:r>
            <a:r>
              <a:rPr lang="en-NZ" sz="1600" dirty="0" smtClean="0"/>
              <a:t>function then </a:t>
            </a:r>
            <a:r>
              <a:rPr lang="en-NZ" sz="1600" dirty="0"/>
              <a:t>compares these predictions to the targets, producing a loss value: a </a:t>
            </a:r>
            <a:r>
              <a:rPr lang="en-NZ" sz="1600" dirty="0" smtClean="0"/>
              <a:t>measure of </a:t>
            </a:r>
            <a:r>
              <a:rPr lang="en-NZ" sz="1600" dirty="0"/>
              <a:t>how well the network’s predictions match what was </a:t>
            </a:r>
            <a:r>
              <a:rPr lang="en-NZ" sz="1600" dirty="0" smtClean="0"/>
              <a:t>expected </a:t>
            </a:r>
          </a:p>
          <a:p>
            <a:pPr marL="285750" indent="-285750">
              <a:buFont typeface="Arial" panose="020B0604020202020204" pitchFamily="34" charset="0"/>
              <a:buChar char="•"/>
            </a:pPr>
            <a:r>
              <a:rPr lang="en-NZ" sz="1600" dirty="0" smtClean="0"/>
              <a:t>The </a:t>
            </a:r>
            <a:r>
              <a:rPr lang="en-NZ" sz="1600" dirty="0"/>
              <a:t>optimizer </a:t>
            </a:r>
            <a:r>
              <a:rPr lang="en-NZ" sz="1600" dirty="0" smtClean="0"/>
              <a:t>uses this </a:t>
            </a:r>
            <a:r>
              <a:rPr lang="en-NZ" sz="1600" dirty="0"/>
              <a:t>loss value to update the network’s </a:t>
            </a:r>
            <a:r>
              <a:rPr lang="en-NZ" sz="1600" dirty="0" smtClean="0"/>
              <a:t>weights</a:t>
            </a:r>
            <a:endParaRPr lang="en-NZ" sz="1600" dirty="0"/>
          </a:p>
        </p:txBody>
      </p:sp>
      <p:pic>
        <p:nvPicPr>
          <p:cNvPr id="6" name="Picture 2" descr="Image result for deep learning imag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977" y="99753"/>
            <a:ext cx="3008309" cy="149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185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3600" dirty="0" smtClean="0"/>
              <a:t>Optimizer: The </a:t>
            </a:r>
            <a:r>
              <a:rPr lang="en-NZ" sz="3600" dirty="0"/>
              <a:t>engine of neural </a:t>
            </a:r>
            <a:r>
              <a:rPr lang="en-NZ" sz="3600" dirty="0" smtClean="0"/>
              <a:t>networks (gradient-based optimization)</a:t>
            </a:r>
            <a:endParaRPr lang="en-NZ" sz="3600" dirty="0"/>
          </a:p>
        </p:txBody>
      </p:sp>
      <p:sp>
        <p:nvSpPr>
          <p:cNvPr id="3" name="Content Placeholder 2"/>
          <p:cNvSpPr>
            <a:spLocks noGrp="1"/>
          </p:cNvSpPr>
          <p:nvPr>
            <p:ph idx="1"/>
          </p:nvPr>
        </p:nvSpPr>
        <p:spPr>
          <a:xfrm>
            <a:off x="0" y="1825625"/>
            <a:ext cx="4350811" cy="4553404"/>
          </a:xfrm>
        </p:spPr>
        <p:txBody>
          <a:bodyPr>
            <a:normAutofit fontScale="70000" lnSpcReduction="20000"/>
          </a:bodyPr>
          <a:lstStyle/>
          <a:p>
            <a:r>
              <a:rPr lang="en-NZ" dirty="0"/>
              <a:t>each neural layer from </a:t>
            </a:r>
            <a:r>
              <a:rPr lang="en-NZ" dirty="0" smtClean="0"/>
              <a:t>an archetypal network transforms </a:t>
            </a:r>
            <a:r>
              <a:rPr lang="en-NZ" dirty="0"/>
              <a:t>its input data as follows</a:t>
            </a:r>
            <a:r>
              <a:rPr lang="en-NZ" dirty="0" smtClean="0"/>
              <a:t>:</a:t>
            </a:r>
          </a:p>
          <a:p>
            <a:pPr lvl="1"/>
            <a:r>
              <a:rPr lang="en-NZ" dirty="0">
                <a:solidFill>
                  <a:srgbClr val="000000"/>
                </a:solidFill>
                <a:highlight>
                  <a:srgbClr val="FFFFFF"/>
                </a:highlight>
                <a:latin typeface="Courier New" panose="02070309020205020404" pitchFamily="49" charset="0"/>
              </a:rPr>
              <a:t>output </a:t>
            </a:r>
            <a:r>
              <a:rPr lang="en-NZ" b="1" dirty="0">
                <a:solidFill>
                  <a:srgbClr val="000080"/>
                </a:solidFill>
                <a:highlight>
                  <a:srgbClr val="FFFFFF"/>
                </a:highlight>
                <a:latin typeface="Courier New" panose="02070309020205020404" pitchFamily="49" charset="0"/>
              </a:rPr>
              <a:t>=</a:t>
            </a:r>
            <a:r>
              <a:rPr lang="en-NZ" dirty="0">
                <a:solidFill>
                  <a:srgbClr val="000000"/>
                </a:solidFill>
                <a:highlight>
                  <a:srgbClr val="FFFFFF"/>
                </a:highlight>
                <a:latin typeface="Courier New" panose="02070309020205020404" pitchFamily="49" charset="0"/>
              </a:rPr>
              <a:t> </a:t>
            </a:r>
            <a:r>
              <a:rPr lang="en-NZ" dirty="0" err="1">
                <a:solidFill>
                  <a:srgbClr val="000000"/>
                </a:solidFill>
                <a:highlight>
                  <a:srgbClr val="FFFFFF"/>
                </a:highlight>
                <a:latin typeface="Courier New" panose="02070309020205020404" pitchFamily="49" charset="0"/>
              </a:rPr>
              <a:t>relu</a:t>
            </a:r>
            <a:r>
              <a:rPr lang="en-NZ" b="1" dirty="0">
                <a:solidFill>
                  <a:srgbClr val="000080"/>
                </a:solidFill>
                <a:highlight>
                  <a:srgbClr val="FFFFFF"/>
                </a:highlight>
                <a:latin typeface="Courier New" panose="02070309020205020404" pitchFamily="49" charset="0"/>
              </a:rPr>
              <a:t>(</a:t>
            </a:r>
            <a:r>
              <a:rPr lang="en-NZ" dirty="0">
                <a:solidFill>
                  <a:srgbClr val="000000"/>
                </a:solidFill>
                <a:highlight>
                  <a:srgbClr val="FFFFFF"/>
                </a:highlight>
                <a:latin typeface="Courier New" panose="02070309020205020404" pitchFamily="49" charset="0"/>
              </a:rPr>
              <a:t>dot</a:t>
            </a:r>
            <a:r>
              <a:rPr lang="en-NZ" b="1" dirty="0">
                <a:solidFill>
                  <a:srgbClr val="000080"/>
                </a:solidFill>
                <a:highlight>
                  <a:srgbClr val="FFFFFF"/>
                </a:highlight>
                <a:latin typeface="Courier New" panose="02070309020205020404" pitchFamily="49" charset="0"/>
              </a:rPr>
              <a:t>(</a:t>
            </a:r>
            <a:r>
              <a:rPr lang="en-NZ" dirty="0">
                <a:solidFill>
                  <a:srgbClr val="000000"/>
                </a:solidFill>
                <a:highlight>
                  <a:srgbClr val="FFFFFF"/>
                </a:highlight>
                <a:latin typeface="Courier New" panose="02070309020205020404" pitchFamily="49" charset="0"/>
              </a:rPr>
              <a:t>W</a:t>
            </a:r>
            <a:r>
              <a:rPr lang="en-NZ" b="1" dirty="0">
                <a:solidFill>
                  <a:srgbClr val="000080"/>
                </a:solidFill>
                <a:highlight>
                  <a:srgbClr val="FFFFFF"/>
                </a:highlight>
                <a:latin typeface="Courier New" panose="02070309020205020404" pitchFamily="49" charset="0"/>
              </a:rPr>
              <a:t>,</a:t>
            </a:r>
            <a:r>
              <a:rPr lang="en-NZ" dirty="0">
                <a:solidFill>
                  <a:srgbClr val="000000"/>
                </a:solidFill>
                <a:highlight>
                  <a:srgbClr val="FFFFFF"/>
                </a:highlight>
                <a:latin typeface="Courier New" panose="02070309020205020404" pitchFamily="49" charset="0"/>
              </a:rPr>
              <a:t> input</a:t>
            </a:r>
            <a:r>
              <a:rPr lang="en-NZ" b="1" dirty="0">
                <a:solidFill>
                  <a:srgbClr val="000080"/>
                </a:solidFill>
                <a:highlight>
                  <a:srgbClr val="FFFFFF"/>
                </a:highlight>
                <a:latin typeface="Courier New" panose="02070309020205020404" pitchFamily="49" charset="0"/>
              </a:rPr>
              <a:t>)</a:t>
            </a:r>
            <a:r>
              <a:rPr lang="en-NZ" dirty="0">
                <a:solidFill>
                  <a:srgbClr val="000000"/>
                </a:solidFill>
                <a:highlight>
                  <a:srgbClr val="FFFFFF"/>
                </a:highlight>
                <a:latin typeface="Courier New" panose="02070309020205020404" pitchFamily="49" charset="0"/>
              </a:rPr>
              <a:t> </a:t>
            </a:r>
            <a:r>
              <a:rPr lang="en-NZ" b="1" dirty="0">
                <a:solidFill>
                  <a:srgbClr val="000080"/>
                </a:solidFill>
                <a:highlight>
                  <a:srgbClr val="FFFFFF"/>
                </a:highlight>
                <a:latin typeface="Courier New" panose="02070309020205020404" pitchFamily="49" charset="0"/>
              </a:rPr>
              <a:t>+</a:t>
            </a:r>
            <a:r>
              <a:rPr lang="en-NZ" dirty="0">
                <a:solidFill>
                  <a:srgbClr val="000000"/>
                </a:solidFill>
                <a:highlight>
                  <a:srgbClr val="FFFFFF"/>
                </a:highlight>
                <a:latin typeface="Courier New" panose="02070309020205020404" pitchFamily="49" charset="0"/>
              </a:rPr>
              <a:t> b</a:t>
            </a:r>
            <a:r>
              <a:rPr lang="en-NZ" b="1" dirty="0" smtClean="0">
                <a:solidFill>
                  <a:srgbClr val="000080"/>
                </a:solidFill>
                <a:highlight>
                  <a:srgbClr val="FFFFFF"/>
                </a:highlight>
                <a:latin typeface="Courier New" panose="02070309020205020404" pitchFamily="49" charset="0"/>
              </a:rPr>
              <a:t>)</a:t>
            </a:r>
          </a:p>
          <a:p>
            <a:r>
              <a:rPr lang="en-NZ" dirty="0">
                <a:solidFill>
                  <a:srgbClr val="000000"/>
                </a:solidFill>
                <a:highlight>
                  <a:srgbClr val="FFFFFF"/>
                </a:highlight>
                <a:latin typeface="Calibri body"/>
              </a:rPr>
              <a:t>In this expression, W and b are tensors that are attributes of the layer. They’re </a:t>
            </a:r>
            <a:r>
              <a:rPr lang="en-NZ" dirty="0" smtClean="0">
                <a:solidFill>
                  <a:srgbClr val="000000"/>
                </a:solidFill>
                <a:highlight>
                  <a:srgbClr val="FFFFFF"/>
                </a:highlight>
                <a:latin typeface="Calibri body"/>
              </a:rPr>
              <a:t>called the </a:t>
            </a:r>
            <a:r>
              <a:rPr lang="en-NZ" dirty="0">
                <a:solidFill>
                  <a:srgbClr val="000000"/>
                </a:solidFill>
                <a:highlight>
                  <a:srgbClr val="FFFFFF"/>
                </a:highlight>
                <a:latin typeface="Calibri body"/>
              </a:rPr>
              <a:t>weights or trainable parameters of the </a:t>
            </a:r>
            <a:r>
              <a:rPr lang="en-NZ" dirty="0" smtClean="0">
                <a:solidFill>
                  <a:srgbClr val="000000"/>
                </a:solidFill>
                <a:highlight>
                  <a:srgbClr val="FFFFFF"/>
                </a:highlight>
                <a:latin typeface="Calibri body"/>
              </a:rPr>
              <a:t>layer</a:t>
            </a:r>
          </a:p>
          <a:p>
            <a:r>
              <a:rPr lang="en-NZ" dirty="0" smtClean="0">
                <a:solidFill>
                  <a:srgbClr val="000000"/>
                </a:solidFill>
                <a:highlight>
                  <a:srgbClr val="FFFFFF"/>
                </a:highlight>
                <a:latin typeface="Calibri body"/>
              </a:rPr>
              <a:t>These </a:t>
            </a:r>
            <a:r>
              <a:rPr lang="en-NZ" dirty="0">
                <a:solidFill>
                  <a:srgbClr val="000000"/>
                </a:solidFill>
                <a:highlight>
                  <a:srgbClr val="FFFFFF"/>
                </a:highlight>
                <a:latin typeface="Calibri body"/>
              </a:rPr>
              <a:t>weights contain the information learned by the network from </a:t>
            </a:r>
            <a:r>
              <a:rPr lang="en-NZ" dirty="0" smtClean="0">
                <a:solidFill>
                  <a:srgbClr val="000000"/>
                </a:solidFill>
                <a:highlight>
                  <a:srgbClr val="FFFFFF"/>
                </a:highlight>
                <a:latin typeface="Calibri body"/>
              </a:rPr>
              <a:t>exposure to </a:t>
            </a:r>
            <a:r>
              <a:rPr lang="en-NZ" dirty="0">
                <a:solidFill>
                  <a:srgbClr val="000000"/>
                </a:solidFill>
                <a:highlight>
                  <a:srgbClr val="FFFFFF"/>
                </a:highlight>
                <a:latin typeface="Calibri body"/>
              </a:rPr>
              <a:t>training data.</a:t>
            </a:r>
          </a:p>
          <a:p>
            <a:r>
              <a:rPr lang="en-NZ" dirty="0">
                <a:solidFill>
                  <a:srgbClr val="000000"/>
                </a:solidFill>
                <a:highlight>
                  <a:srgbClr val="FFFFFF"/>
                </a:highlight>
                <a:latin typeface="Calibri body"/>
              </a:rPr>
              <a:t>Initially, these weight matrices are filled with small random values (a step called </a:t>
            </a:r>
            <a:r>
              <a:rPr lang="en-NZ" dirty="0" smtClean="0">
                <a:solidFill>
                  <a:srgbClr val="000000"/>
                </a:solidFill>
                <a:highlight>
                  <a:srgbClr val="FFFFFF"/>
                </a:highlight>
                <a:latin typeface="Calibri body"/>
              </a:rPr>
              <a:t>random initialization</a:t>
            </a:r>
            <a:r>
              <a:rPr lang="en-NZ" dirty="0">
                <a:solidFill>
                  <a:srgbClr val="000000"/>
                </a:solidFill>
                <a:highlight>
                  <a:srgbClr val="FFFFFF"/>
                </a:highlight>
                <a:latin typeface="Calibri body"/>
              </a:rPr>
              <a:t>). </a:t>
            </a:r>
            <a:endParaRPr lang="en-NZ" dirty="0" smtClean="0">
              <a:solidFill>
                <a:srgbClr val="000000"/>
              </a:solidFill>
              <a:highlight>
                <a:srgbClr val="FFFFFF"/>
              </a:highlight>
              <a:latin typeface="Calibri body"/>
            </a:endParaRPr>
          </a:p>
          <a:p>
            <a:r>
              <a:rPr lang="en-NZ" dirty="0" smtClean="0">
                <a:solidFill>
                  <a:srgbClr val="000000"/>
                </a:solidFill>
                <a:highlight>
                  <a:srgbClr val="FFFFFF"/>
                </a:highlight>
                <a:latin typeface="Calibri body"/>
              </a:rPr>
              <a:t>Of </a:t>
            </a:r>
            <a:r>
              <a:rPr lang="en-NZ" dirty="0">
                <a:solidFill>
                  <a:srgbClr val="000000"/>
                </a:solidFill>
                <a:highlight>
                  <a:srgbClr val="FFFFFF"/>
                </a:highlight>
                <a:latin typeface="Calibri body"/>
              </a:rPr>
              <a:t>course, there’s no reason to expect that </a:t>
            </a:r>
            <a:r>
              <a:rPr lang="en-NZ" dirty="0" err="1">
                <a:solidFill>
                  <a:srgbClr val="000000"/>
                </a:solidFill>
                <a:highlight>
                  <a:srgbClr val="FFFFFF"/>
                </a:highlight>
                <a:latin typeface="Calibri body"/>
              </a:rPr>
              <a:t>relu</a:t>
            </a:r>
            <a:r>
              <a:rPr lang="en-NZ" dirty="0">
                <a:solidFill>
                  <a:srgbClr val="000000"/>
                </a:solidFill>
                <a:highlight>
                  <a:srgbClr val="FFFFFF"/>
                </a:highlight>
                <a:latin typeface="Calibri body"/>
              </a:rPr>
              <a:t>(dot(W, input) + b</a:t>
            </a:r>
            <a:r>
              <a:rPr lang="en-NZ" dirty="0" smtClean="0">
                <a:solidFill>
                  <a:srgbClr val="000000"/>
                </a:solidFill>
                <a:highlight>
                  <a:srgbClr val="FFFFFF"/>
                </a:highlight>
                <a:latin typeface="Calibri body"/>
              </a:rPr>
              <a:t>), when </a:t>
            </a:r>
            <a:r>
              <a:rPr lang="en-NZ" dirty="0">
                <a:solidFill>
                  <a:srgbClr val="000000"/>
                </a:solidFill>
                <a:highlight>
                  <a:srgbClr val="FFFFFF"/>
                </a:highlight>
                <a:latin typeface="Calibri body"/>
              </a:rPr>
              <a:t>W and b are random, will yield any useful representations. </a:t>
            </a:r>
            <a:endParaRPr lang="en-NZ" dirty="0" smtClean="0">
              <a:solidFill>
                <a:srgbClr val="000000"/>
              </a:solidFill>
              <a:highlight>
                <a:srgbClr val="FFFFFF"/>
              </a:highlight>
              <a:latin typeface="Calibri body"/>
            </a:endParaRPr>
          </a:p>
          <a:p>
            <a:r>
              <a:rPr lang="en-NZ" dirty="0" smtClean="0">
                <a:solidFill>
                  <a:srgbClr val="000000"/>
                </a:solidFill>
                <a:highlight>
                  <a:srgbClr val="FFFFFF"/>
                </a:highlight>
                <a:latin typeface="Calibri body"/>
              </a:rPr>
              <a:t>The </a:t>
            </a:r>
            <a:r>
              <a:rPr lang="en-NZ" dirty="0">
                <a:solidFill>
                  <a:srgbClr val="000000"/>
                </a:solidFill>
                <a:highlight>
                  <a:srgbClr val="FFFFFF"/>
                </a:highlight>
                <a:latin typeface="Calibri body"/>
              </a:rPr>
              <a:t>resulting </a:t>
            </a:r>
            <a:r>
              <a:rPr lang="en-NZ" dirty="0" smtClean="0">
                <a:solidFill>
                  <a:srgbClr val="000000"/>
                </a:solidFill>
                <a:highlight>
                  <a:srgbClr val="FFFFFF"/>
                </a:highlight>
                <a:latin typeface="Calibri body"/>
              </a:rPr>
              <a:t>representations are </a:t>
            </a:r>
            <a:r>
              <a:rPr lang="en-NZ" dirty="0">
                <a:solidFill>
                  <a:srgbClr val="000000"/>
                </a:solidFill>
                <a:highlight>
                  <a:srgbClr val="FFFFFF"/>
                </a:highlight>
                <a:latin typeface="Calibri body"/>
              </a:rPr>
              <a:t>meaningless—but they’re a starting point. </a:t>
            </a:r>
            <a:endParaRPr lang="en-NZ" dirty="0" smtClean="0">
              <a:solidFill>
                <a:srgbClr val="000000"/>
              </a:solidFill>
              <a:highlight>
                <a:srgbClr val="FFFFFF"/>
              </a:highlight>
              <a:latin typeface="Calibri body"/>
            </a:endParaRPr>
          </a:p>
          <a:p>
            <a:r>
              <a:rPr lang="en-NZ" dirty="0" smtClean="0">
                <a:solidFill>
                  <a:srgbClr val="000000"/>
                </a:solidFill>
                <a:highlight>
                  <a:srgbClr val="FFFFFF"/>
                </a:highlight>
                <a:latin typeface="Calibri body"/>
              </a:rPr>
              <a:t>What </a:t>
            </a:r>
            <a:r>
              <a:rPr lang="en-NZ" dirty="0">
                <a:solidFill>
                  <a:srgbClr val="000000"/>
                </a:solidFill>
                <a:highlight>
                  <a:srgbClr val="FFFFFF"/>
                </a:highlight>
                <a:latin typeface="Calibri body"/>
              </a:rPr>
              <a:t>comes next is to </a:t>
            </a:r>
            <a:r>
              <a:rPr lang="en-NZ" dirty="0" smtClean="0">
                <a:solidFill>
                  <a:srgbClr val="000000"/>
                </a:solidFill>
                <a:highlight>
                  <a:srgbClr val="FFFFFF"/>
                </a:highlight>
                <a:latin typeface="Calibri body"/>
              </a:rPr>
              <a:t>gradually adjust </a:t>
            </a:r>
            <a:r>
              <a:rPr lang="en-NZ" dirty="0">
                <a:solidFill>
                  <a:srgbClr val="000000"/>
                </a:solidFill>
                <a:highlight>
                  <a:srgbClr val="FFFFFF"/>
                </a:highlight>
                <a:latin typeface="Calibri body"/>
              </a:rPr>
              <a:t>these weights, based on a feedback signal. </a:t>
            </a:r>
            <a:endParaRPr lang="en-NZ" dirty="0" smtClean="0">
              <a:solidFill>
                <a:srgbClr val="000000"/>
              </a:solidFill>
              <a:highlight>
                <a:srgbClr val="FFFFFF"/>
              </a:highlight>
              <a:latin typeface="Calibri body"/>
            </a:endParaRPr>
          </a:p>
          <a:p>
            <a:r>
              <a:rPr lang="en-NZ" dirty="0" smtClean="0">
                <a:solidFill>
                  <a:srgbClr val="000000"/>
                </a:solidFill>
                <a:highlight>
                  <a:srgbClr val="FFFFFF"/>
                </a:highlight>
                <a:latin typeface="Calibri body"/>
              </a:rPr>
              <a:t>This </a:t>
            </a:r>
            <a:r>
              <a:rPr lang="en-NZ" dirty="0">
                <a:solidFill>
                  <a:srgbClr val="000000"/>
                </a:solidFill>
                <a:highlight>
                  <a:srgbClr val="FFFFFF"/>
                </a:highlight>
                <a:latin typeface="Calibri body"/>
              </a:rPr>
              <a:t>gradual adjustment, also </a:t>
            </a:r>
            <a:r>
              <a:rPr lang="en-NZ" dirty="0" smtClean="0">
                <a:solidFill>
                  <a:srgbClr val="000000"/>
                </a:solidFill>
                <a:highlight>
                  <a:srgbClr val="FFFFFF"/>
                </a:highlight>
                <a:latin typeface="Calibri body"/>
              </a:rPr>
              <a:t>called training</a:t>
            </a:r>
            <a:r>
              <a:rPr lang="en-NZ" dirty="0">
                <a:solidFill>
                  <a:srgbClr val="000000"/>
                </a:solidFill>
                <a:highlight>
                  <a:srgbClr val="FFFFFF"/>
                </a:highlight>
                <a:latin typeface="Calibri body"/>
              </a:rPr>
              <a:t>, is basically the learning that machine learning is all about.</a:t>
            </a:r>
          </a:p>
          <a:p>
            <a:endParaRPr lang="en-NZ" dirty="0"/>
          </a:p>
        </p:txBody>
      </p:sp>
      <p:pic>
        <p:nvPicPr>
          <p:cNvPr id="4" name="Picture 3"/>
          <p:cNvPicPr>
            <a:picLocks noChangeAspect="1"/>
          </p:cNvPicPr>
          <p:nvPr/>
        </p:nvPicPr>
        <p:blipFill>
          <a:blip r:embed="rId3"/>
          <a:stretch>
            <a:fillRect/>
          </a:stretch>
        </p:blipFill>
        <p:spPr>
          <a:xfrm>
            <a:off x="4417308" y="2275115"/>
            <a:ext cx="4383790" cy="238645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349538" y="5137416"/>
                <a:ext cx="291272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1400" b="0" i="1" smtClean="0">
                          <a:latin typeface="Cambria Math" panose="02040503050406030204" pitchFamily="18" charset="0"/>
                        </a:rPr>
                        <m:t>𝑦</m:t>
                      </m:r>
                      <m:r>
                        <a:rPr lang="en-NZ" sz="1400" b="0" i="1" smtClean="0">
                          <a:latin typeface="Cambria Math" panose="02040503050406030204" pitchFamily="18" charset="0"/>
                        </a:rPr>
                        <m:t>=</m:t>
                      </m:r>
                      <m:sSub>
                        <m:sSubPr>
                          <m:ctrlPr>
                            <a:rPr lang="en-NZ" sz="1400" i="1">
                              <a:latin typeface="Cambria Math" panose="02040503050406030204" pitchFamily="18" charset="0"/>
                            </a:rPr>
                          </m:ctrlPr>
                        </m:sSubPr>
                        <m:e>
                          <m:r>
                            <a:rPr lang="en-NZ" sz="1400" b="0" i="1" smtClean="0">
                              <a:latin typeface="Cambria Math" panose="02040503050406030204" pitchFamily="18" charset="0"/>
                            </a:rPr>
                            <m:t>𝑔</m:t>
                          </m:r>
                          <m:r>
                            <a:rPr lang="en-NZ" sz="1400" b="0" i="1" smtClean="0">
                              <a:latin typeface="Cambria Math" panose="02040503050406030204" pitchFamily="18" charset="0"/>
                            </a:rPr>
                            <m:t>(</m:t>
                          </m:r>
                          <m:r>
                            <a:rPr lang="en-NZ" sz="1400" i="1">
                              <a:latin typeface="Cambria Math" panose="02040503050406030204" pitchFamily="18" charset="0"/>
                            </a:rPr>
                            <m:t>𝑊</m:t>
                          </m:r>
                        </m:e>
                        <m:sub>
                          <m:r>
                            <a:rPr lang="en-NZ" sz="1400" b="0" i="1" smtClean="0">
                              <a:latin typeface="Cambria Math" panose="02040503050406030204" pitchFamily="18" charset="0"/>
                            </a:rPr>
                            <m:t>4</m:t>
                          </m:r>
                        </m:sub>
                      </m:sSub>
                      <m:r>
                        <a:rPr lang="en-NZ" sz="1400" i="1">
                          <a:latin typeface="Cambria Math" panose="02040503050406030204" pitchFamily="18" charset="0"/>
                          <a:ea typeface="Cambria Math" panose="02040503050406030204" pitchFamily="18" charset="0"/>
                        </a:rPr>
                        <m:t>∙</m:t>
                      </m:r>
                      <m:sSub>
                        <m:sSubPr>
                          <m:ctrlPr>
                            <a:rPr lang="en-NZ" sz="1400" b="0" i="1" smtClean="0">
                              <a:latin typeface="Cambria Math" panose="02040503050406030204" pitchFamily="18" charset="0"/>
                            </a:rPr>
                          </m:ctrlPr>
                        </m:sSubPr>
                        <m:e>
                          <m:r>
                            <a:rPr lang="en-NZ" sz="1400" b="0" i="1" smtClean="0">
                              <a:latin typeface="Cambria Math" panose="02040503050406030204" pitchFamily="18" charset="0"/>
                            </a:rPr>
                            <m:t>𝑔</m:t>
                          </m:r>
                          <m:r>
                            <a:rPr lang="en-NZ" sz="1400" b="0" i="1" smtClean="0">
                              <a:latin typeface="Cambria Math" panose="02040503050406030204" pitchFamily="18" charset="0"/>
                            </a:rPr>
                            <m:t>(</m:t>
                          </m:r>
                          <m:r>
                            <a:rPr lang="en-NZ" sz="1400" b="0" i="1" smtClean="0">
                              <a:latin typeface="Cambria Math" panose="02040503050406030204" pitchFamily="18" charset="0"/>
                            </a:rPr>
                            <m:t>𝑊</m:t>
                          </m:r>
                        </m:e>
                        <m:sub>
                          <m:r>
                            <a:rPr lang="en-NZ" sz="1400" b="0" i="1" smtClean="0">
                              <a:latin typeface="Cambria Math" panose="02040503050406030204" pitchFamily="18" charset="0"/>
                            </a:rPr>
                            <m:t>3</m:t>
                          </m:r>
                        </m:sub>
                      </m:sSub>
                      <m:r>
                        <a:rPr lang="en-NZ" sz="1400" b="0" i="1" smtClean="0">
                          <a:latin typeface="Cambria Math" panose="02040503050406030204" pitchFamily="18" charset="0"/>
                          <a:ea typeface="Cambria Math" panose="02040503050406030204" pitchFamily="18" charset="0"/>
                        </a:rPr>
                        <m:t>∙</m:t>
                      </m:r>
                      <m:sSub>
                        <m:sSubPr>
                          <m:ctrlPr>
                            <a:rPr lang="en-NZ" sz="1400" b="0" i="1" smtClean="0">
                              <a:latin typeface="Cambria Math" panose="02040503050406030204" pitchFamily="18" charset="0"/>
                              <a:ea typeface="Cambria Math" panose="02040503050406030204" pitchFamily="18" charset="0"/>
                            </a:rPr>
                          </m:ctrlPr>
                        </m:sSubPr>
                        <m:e>
                          <m:r>
                            <a:rPr lang="en-NZ" sz="1400" b="0" i="1" smtClean="0">
                              <a:latin typeface="Cambria Math" panose="02040503050406030204" pitchFamily="18" charset="0"/>
                              <a:ea typeface="Cambria Math" panose="02040503050406030204" pitchFamily="18" charset="0"/>
                            </a:rPr>
                            <m:t>𝑔</m:t>
                          </m:r>
                          <m:r>
                            <a:rPr lang="en-NZ" sz="1400" b="0" i="1" smtClean="0">
                              <a:latin typeface="Cambria Math" panose="02040503050406030204" pitchFamily="18" charset="0"/>
                              <a:ea typeface="Cambria Math" panose="02040503050406030204" pitchFamily="18" charset="0"/>
                            </a:rPr>
                            <m:t>(</m:t>
                          </m:r>
                          <m:r>
                            <a:rPr lang="en-NZ" sz="1400" b="0" i="1" smtClean="0">
                              <a:latin typeface="Cambria Math" panose="02040503050406030204" pitchFamily="18" charset="0"/>
                              <a:ea typeface="Cambria Math" panose="02040503050406030204" pitchFamily="18" charset="0"/>
                            </a:rPr>
                            <m:t>𝑊</m:t>
                          </m:r>
                        </m:e>
                        <m:sub>
                          <m:r>
                            <a:rPr lang="en-NZ" sz="1400" b="0" i="1" smtClean="0">
                              <a:latin typeface="Cambria Math" panose="02040503050406030204" pitchFamily="18" charset="0"/>
                              <a:ea typeface="Cambria Math" panose="02040503050406030204" pitchFamily="18" charset="0"/>
                            </a:rPr>
                            <m:t>2</m:t>
                          </m:r>
                        </m:sub>
                      </m:sSub>
                      <m:sSub>
                        <m:sSubPr>
                          <m:ctrlPr>
                            <a:rPr lang="en-NZ" sz="1400" i="1">
                              <a:latin typeface="Cambria Math" panose="02040503050406030204" pitchFamily="18" charset="0"/>
                            </a:rPr>
                          </m:ctrlPr>
                        </m:sSubPr>
                        <m:e>
                          <m:r>
                            <a:rPr lang="en-NZ" sz="1400" i="1">
                              <a:latin typeface="Cambria Math" panose="02040503050406030204" pitchFamily="18" charset="0"/>
                              <a:ea typeface="Cambria Math" panose="02040503050406030204" pitchFamily="18" charset="0"/>
                            </a:rPr>
                            <m:t>∙</m:t>
                          </m:r>
                          <m:r>
                            <a:rPr lang="en-NZ" sz="1400" b="0" i="1" smtClean="0">
                              <a:latin typeface="Cambria Math" panose="02040503050406030204" pitchFamily="18" charset="0"/>
                              <a:ea typeface="Cambria Math" panose="02040503050406030204" pitchFamily="18" charset="0"/>
                            </a:rPr>
                            <m:t>𝑔</m:t>
                          </m:r>
                          <m:r>
                            <a:rPr lang="en-NZ" sz="1400" b="0" i="1" smtClean="0">
                              <a:latin typeface="Cambria Math" panose="02040503050406030204" pitchFamily="18" charset="0"/>
                              <a:ea typeface="Cambria Math" panose="02040503050406030204" pitchFamily="18" charset="0"/>
                            </a:rPr>
                            <m:t>(</m:t>
                          </m:r>
                          <m:r>
                            <a:rPr lang="en-NZ" sz="1400" i="1">
                              <a:latin typeface="Cambria Math" panose="02040503050406030204" pitchFamily="18" charset="0"/>
                            </a:rPr>
                            <m:t>𝑊</m:t>
                          </m:r>
                        </m:e>
                        <m:sub>
                          <m:r>
                            <a:rPr lang="en-NZ" sz="1400" i="1">
                              <a:latin typeface="Cambria Math" panose="02040503050406030204" pitchFamily="18" charset="0"/>
                            </a:rPr>
                            <m:t>1</m:t>
                          </m:r>
                        </m:sub>
                      </m:sSub>
                      <m:r>
                        <a:rPr lang="en-NZ" sz="1400" i="1">
                          <a:latin typeface="Cambria Math" panose="02040503050406030204" pitchFamily="18" charset="0"/>
                          <a:ea typeface="Cambria Math" panose="02040503050406030204" pitchFamily="18" charset="0"/>
                        </a:rPr>
                        <m:t>∙</m:t>
                      </m:r>
                      <m:r>
                        <a:rPr lang="en-NZ" sz="1400" b="0" i="1" smtClean="0">
                          <a:latin typeface="Cambria Math" panose="02040503050406030204" pitchFamily="18" charset="0"/>
                        </a:rPr>
                        <m:t>𝑥</m:t>
                      </m:r>
                      <m:r>
                        <a:rPr lang="en-NZ" sz="1400" b="0" i="1" smtClean="0">
                          <a:latin typeface="Cambria Math" panose="02040503050406030204" pitchFamily="18" charset="0"/>
                        </a:rPr>
                        <m:t>))))</m:t>
                      </m:r>
                    </m:oMath>
                  </m:oMathPara>
                </a14:m>
                <a:endParaRPr lang="en-NZ" sz="1400" dirty="0"/>
              </a:p>
            </p:txBody>
          </p:sp>
        </mc:Choice>
        <mc:Fallback xmlns="">
          <p:sp>
            <p:nvSpPr>
              <p:cNvPr id="5" name="TextBox 4"/>
              <p:cNvSpPr txBox="1">
                <a:spLocks noRot="1" noChangeAspect="1" noMove="1" noResize="1" noEditPoints="1" noAdjustHandles="1" noChangeArrowheads="1" noChangeShapeType="1" noTextEdit="1"/>
              </p:cNvSpPr>
              <p:nvPr/>
            </p:nvSpPr>
            <p:spPr>
              <a:xfrm>
                <a:off x="5349538" y="5137416"/>
                <a:ext cx="2912720" cy="215444"/>
              </a:xfrm>
              <a:prstGeom prst="rect">
                <a:avLst/>
              </a:prstGeom>
              <a:blipFill>
                <a:blip r:embed="rId4"/>
                <a:stretch>
                  <a:fillRect l="-1258" r="-1677" b="-314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4713512" y="4741316"/>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𝑥</m:t>
                      </m:r>
                    </m:oMath>
                  </m:oMathPara>
                </a14:m>
                <a:endParaRPr lang="en-NZ" dirty="0"/>
              </a:p>
            </p:txBody>
          </p:sp>
        </mc:Choice>
        <mc:Fallback xmlns="">
          <p:sp>
            <p:nvSpPr>
              <p:cNvPr id="6" name="TextBox 5"/>
              <p:cNvSpPr txBox="1">
                <a:spLocks noRot="1" noChangeAspect="1" noMove="1" noResize="1" noEditPoints="1" noAdjustHandles="1" noChangeArrowheads="1" noChangeShapeType="1" noTextEdit="1"/>
              </p:cNvSpPr>
              <p:nvPr/>
            </p:nvSpPr>
            <p:spPr>
              <a:xfrm>
                <a:off x="4713512" y="4741316"/>
                <a:ext cx="183320" cy="276999"/>
              </a:xfrm>
              <a:prstGeom prst="rect">
                <a:avLst/>
              </a:prstGeom>
              <a:blipFill>
                <a:blip r:embed="rId5"/>
                <a:stretch>
                  <a:fillRect l="-20000" r="-1333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063592" y="4741316"/>
                <a:ext cx="343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dirty="0" smtClean="0">
                              <a:latin typeface="Cambria Math" panose="02040503050406030204" pitchFamily="18" charset="0"/>
                            </a:rPr>
                          </m:ctrlPr>
                        </m:sSubPr>
                        <m:e>
                          <m:r>
                            <a:rPr lang="en-NZ" b="0" i="1" dirty="0" smtClean="0">
                              <a:latin typeface="Cambria Math" panose="02040503050406030204" pitchFamily="18" charset="0"/>
                            </a:rPr>
                            <m:t>𝑊</m:t>
                          </m:r>
                        </m:e>
                        <m:sub>
                          <m:r>
                            <a:rPr lang="en-NZ" b="0" i="1" dirty="0" smtClean="0">
                              <a:latin typeface="Cambria Math" panose="02040503050406030204" pitchFamily="18" charset="0"/>
                            </a:rPr>
                            <m:t>1</m:t>
                          </m:r>
                        </m:sub>
                      </m:sSub>
                    </m:oMath>
                  </m:oMathPara>
                </a14:m>
                <a:endParaRPr lang="en-NZ" dirty="0"/>
              </a:p>
            </p:txBody>
          </p:sp>
        </mc:Choice>
        <mc:Fallback xmlns="">
          <p:sp>
            <p:nvSpPr>
              <p:cNvPr id="7" name="TextBox 6"/>
              <p:cNvSpPr txBox="1">
                <a:spLocks noRot="1" noChangeAspect="1" noMove="1" noResize="1" noEditPoints="1" noAdjustHandles="1" noChangeArrowheads="1" noChangeShapeType="1" noTextEdit="1"/>
              </p:cNvSpPr>
              <p:nvPr/>
            </p:nvSpPr>
            <p:spPr>
              <a:xfrm>
                <a:off x="5063592" y="4741316"/>
                <a:ext cx="343877" cy="276999"/>
              </a:xfrm>
              <a:prstGeom prst="rect">
                <a:avLst/>
              </a:prstGeom>
              <a:blipFill>
                <a:blip r:embed="rId6"/>
                <a:stretch>
                  <a:fillRect l="-17857" r="-5357" b="-15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023147" y="4741316"/>
                <a:ext cx="3491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dirty="0" smtClean="0">
                              <a:latin typeface="Cambria Math" panose="02040503050406030204" pitchFamily="18" charset="0"/>
                            </a:rPr>
                          </m:ctrlPr>
                        </m:sSubPr>
                        <m:e>
                          <m:r>
                            <a:rPr lang="en-NZ" b="0" i="1" dirty="0" smtClean="0">
                              <a:latin typeface="Cambria Math" panose="02040503050406030204" pitchFamily="18" charset="0"/>
                            </a:rPr>
                            <m:t>𝑊</m:t>
                          </m:r>
                        </m:e>
                        <m:sub>
                          <m:r>
                            <a:rPr lang="en-NZ" b="0" i="1" dirty="0" smtClean="0">
                              <a:latin typeface="Cambria Math" panose="02040503050406030204" pitchFamily="18" charset="0"/>
                            </a:rPr>
                            <m:t>2</m:t>
                          </m:r>
                        </m:sub>
                      </m:sSub>
                    </m:oMath>
                  </m:oMathPara>
                </a14:m>
                <a:endParaRPr lang="en-NZ" dirty="0"/>
              </a:p>
            </p:txBody>
          </p:sp>
        </mc:Choice>
        <mc:Fallback xmlns="">
          <p:sp>
            <p:nvSpPr>
              <p:cNvPr id="8" name="TextBox 7"/>
              <p:cNvSpPr txBox="1">
                <a:spLocks noRot="1" noChangeAspect="1" noMove="1" noResize="1" noEditPoints="1" noAdjustHandles="1" noChangeArrowheads="1" noChangeShapeType="1" noTextEdit="1"/>
              </p:cNvSpPr>
              <p:nvPr/>
            </p:nvSpPr>
            <p:spPr>
              <a:xfrm>
                <a:off x="6023147" y="4741316"/>
                <a:ext cx="349198" cy="276999"/>
              </a:xfrm>
              <a:prstGeom prst="rect">
                <a:avLst/>
              </a:prstGeom>
              <a:blipFill>
                <a:blip r:embed="rId7"/>
                <a:stretch>
                  <a:fillRect l="-15789" r="-7018" b="-15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873973" y="4743659"/>
                <a:ext cx="3491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dirty="0" smtClean="0">
                              <a:latin typeface="Cambria Math" panose="02040503050406030204" pitchFamily="18" charset="0"/>
                            </a:rPr>
                          </m:ctrlPr>
                        </m:sSubPr>
                        <m:e>
                          <m:r>
                            <a:rPr lang="en-NZ" b="0" i="1" dirty="0" smtClean="0">
                              <a:latin typeface="Cambria Math" panose="02040503050406030204" pitchFamily="18" charset="0"/>
                            </a:rPr>
                            <m:t>𝑊</m:t>
                          </m:r>
                        </m:e>
                        <m:sub>
                          <m:r>
                            <a:rPr lang="en-NZ" b="0" i="1" dirty="0" smtClean="0">
                              <a:latin typeface="Cambria Math" panose="02040503050406030204" pitchFamily="18" charset="0"/>
                            </a:rPr>
                            <m:t>3</m:t>
                          </m:r>
                        </m:sub>
                      </m:sSub>
                    </m:oMath>
                  </m:oMathPara>
                </a14:m>
                <a:endParaRPr lang="en-NZ" dirty="0"/>
              </a:p>
            </p:txBody>
          </p:sp>
        </mc:Choice>
        <mc:Fallback xmlns="">
          <p:sp>
            <p:nvSpPr>
              <p:cNvPr id="9" name="TextBox 8"/>
              <p:cNvSpPr txBox="1">
                <a:spLocks noRot="1" noChangeAspect="1" noMove="1" noResize="1" noEditPoints="1" noAdjustHandles="1" noChangeArrowheads="1" noChangeShapeType="1" noTextEdit="1"/>
              </p:cNvSpPr>
              <p:nvPr/>
            </p:nvSpPr>
            <p:spPr>
              <a:xfrm>
                <a:off x="6873973" y="4743659"/>
                <a:ext cx="349198" cy="276999"/>
              </a:xfrm>
              <a:prstGeom prst="rect">
                <a:avLst/>
              </a:prstGeom>
              <a:blipFill>
                <a:blip r:embed="rId8"/>
                <a:stretch>
                  <a:fillRect l="-17544" r="-5263" b="-1521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795031" y="4745671"/>
                <a:ext cx="3393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dirty="0" smtClean="0">
                              <a:latin typeface="Cambria Math" panose="02040503050406030204" pitchFamily="18" charset="0"/>
                            </a:rPr>
                          </m:ctrlPr>
                        </m:sSubPr>
                        <m:e>
                          <m:r>
                            <a:rPr lang="en-NZ" b="0" i="1" dirty="0" smtClean="0">
                              <a:latin typeface="Cambria Math" panose="02040503050406030204" pitchFamily="18" charset="0"/>
                            </a:rPr>
                            <m:t>𝑊</m:t>
                          </m:r>
                        </m:e>
                        <m:sub>
                          <m:r>
                            <a:rPr lang="en-NZ" b="0" i="1" dirty="0" smtClean="0">
                              <a:latin typeface="Cambria Math" panose="02040503050406030204" pitchFamily="18" charset="0"/>
                            </a:rPr>
                            <m:t>4</m:t>
                          </m:r>
                        </m:sub>
                      </m:sSub>
                    </m:oMath>
                  </m:oMathPara>
                </a14:m>
                <a:endParaRPr lang="en-NZ" dirty="0"/>
              </a:p>
            </p:txBody>
          </p:sp>
        </mc:Choice>
        <mc:Fallback xmlns="">
          <p:sp>
            <p:nvSpPr>
              <p:cNvPr id="10" name="TextBox 9"/>
              <p:cNvSpPr txBox="1">
                <a:spLocks noRot="1" noChangeAspect="1" noMove="1" noResize="1" noEditPoints="1" noAdjustHandles="1" noChangeArrowheads="1" noChangeShapeType="1" noTextEdit="1"/>
              </p:cNvSpPr>
              <p:nvPr/>
            </p:nvSpPr>
            <p:spPr>
              <a:xfrm>
                <a:off x="7795031" y="4745671"/>
                <a:ext cx="339324" cy="276999"/>
              </a:xfrm>
              <a:prstGeom prst="rect">
                <a:avLst/>
              </a:prstGeom>
              <a:blipFill>
                <a:blip r:embed="rId9"/>
                <a:stretch>
                  <a:fillRect l="-18182" r="-5455" b="-1521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262258" y="405551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𝑦</m:t>
                      </m:r>
                    </m:oMath>
                  </m:oMathPara>
                </a14:m>
                <a:endParaRPr lang="en-NZ" dirty="0"/>
              </a:p>
            </p:txBody>
          </p:sp>
        </mc:Choice>
        <mc:Fallback xmlns="">
          <p:sp>
            <p:nvSpPr>
              <p:cNvPr id="11" name="TextBox 10"/>
              <p:cNvSpPr txBox="1">
                <a:spLocks noRot="1" noChangeAspect="1" noMove="1" noResize="1" noEditPoints="1" noAdjustHandles="1" noChangeArrowheads="1" noChangeShapeType="1" noTextEdit="1"/>
              </p:cNvSpPr>
              <p:nvPr/>
            </p:nvSpPr>
            <p:spPr>
              <a:xfrm>
                <a:off x="8262258" y="4055516"/>
                <a:ext cx="186718" cy="276999"/>
              </a:xfrm>
              <a:prstGeom prst="rect">
                <a:avLst/>
              </a:prstGeom>
              <a:blipFill>
                <a:blip r:embed="rId10"/>
                <a:stretch>
                  <a:fillRect l="-32258" r="-25806" b="-2391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5589013" y="4661571"/>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latin typeface="Cambria Math" panose="02040503050406030204" pitchFamily="18" charset="0"/>
                            </a:rPr>
                          </m:ctrlPr>
                        </m:sSubPr>
                        <m:e>
                          <m:r>
                            <a:rPr lang="en-NZ" b="0" i="1" smtClean="0">
                              <a:latin typeface="Cambria Math" panose="02040503050406030204" pitchFamily="18" charset="0"/>
                            </a:rPr>
                            <m:t>𝑎</m:t>
                          </m:r>
                        </m:e>
                        <m:sub>
                          <m:r>
                            <a:rPr lang="en-NZ" b="0" i="1" smtClean="0">
                              <a:latin typeface="Cambria Math" panose="02040503050406030204" pitchFamily="18" charset="0"/>
                            </a:rPr>
                            <m:t>1</m:t>
                          </m:r>
                        </m:sub>
                      </m:sSub>
                    </m:oMath>
                  </m:oMathPara>
                </a14:m>
                <a:endParaRPr lang="en-NZ" dirty="0"/>
              </a:p>
            </p:txBody>
          </p:sp>
        </mc:Choice>
        <mc:Fallback xmlns="">
          <p:sp>
            <p:nvSpPr>
              <p:cNvPr id="12" name="TextBox 11"/>
              <p:cNvSpPr txBox="1">
                <a:spLocks noRot="1" noChangeAspect="1" noMove="1" noResize="1" noEditPoints="1" noAdjustHandles="1" noChangeArrowheads="1" noChangeShapeType="1" noTextEdit="1"/>
              </p:cNvSpPr>
              <p:nvPr/>
            </p:nvSpPr>
            <p:spPr>
              <a:xfrm>
                <a:off x="5589013" y="4661571"/>
                <a:ext cx="283154" cy="276999"/>
              </a:xfrm>
              <a:prstGeom prst="rect">
                <a:avLst/>
              </a:prstGeom>
              <a:blipFill>
                <a:blip r:embed="rId11"/>
                <a:stretch>
                  <a:fillRect l="-13043" r="-6522" b="-15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484990" y="4665116"/>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latin typeface="Cambria Math" panose="02040503050406030204" pitchFamily="18" charset="0"/>
                            </a:rPr>
                          </m:ctrlPr>
                        </m:sSubPr>
                        <m:e>
                          <m:r>
                            <a:rPr lang="en-NZ" b="0" i="1" smtClean="0">
                              <a:latin typeface="Cambria Math" panose="02040503050406030204" pitchFamily="18" charset="0"/>
                            </a:rPr>
                            <m:t>𝑎</m:t>
                          </m:r>
                        </m:e>
                        <m:sub>
                          <m:r>
                            <a:rPr lang="en-NZ" b="0" i="1" smtClean="0">
                              <a:latin typeface="Cambria Math" panose="02040503050406030204" pitchFamily="18" charset="0"/>
                            </a:rPr>
                            <m:t>2</m:t>
                          </m:r>
                        </m:sub>
                      </m:sSub>
                    </m:oMath>
                  </m:oMathPara>
                </a14:m>
                <a:endParaRPr lang="en-NZ" dirty="0"/>
              </a:p>
            </p:txBody>
          </p:sp>
        </mc:Choice>
        <mc:Fallback xmlns="">
          <p:sp>
            <p:nvSpPr>
              <p:cNvPr id="13" name="TextBox 12"/>
              <p:cNvSpPr txBox="1">
                <a:spLocks noRot="1" noChangeAspect="1" noMove="1" noResize="1" noEditPoints="1" noAdjustHandles="1" noChangeArrowheads="1" noChangeShapeType="1" noTextEdit="1"/>
              </p:cNvSpPr>
              <p:nvPr/>
            </p:nvSpPr>
            <p:spPr>
              <a:xfrm>
                <a:off x="6484990" y="4665116"/>
                <a:ext cx="288477" cy="276999"/>
              </a:xfrm>
              <a:prstGeom prst="rect">
                <a:avLst/>
              </a:prstGeom>
              <a:blipFill>
                <a:blip r:embed="rId12"/>
                <a:stretch>
                  <a:fillRect l="-12766" r="-6383" b="-1521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345327" y="4664390"/>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latin typeface="Cambria Math" panose="02040503050406030204" pitchFamily="18" charset="0"/>
                            </a:rPr>
                          </m:ctrlPr>
                        </m:sSubPr>
                        <m:e>
                          <m:r>
                            <a:rPr lang="en-NZ" b="0" i="1" smtClean="0">
                              <a:latin typeface="Cambria Math" panose="02040503050406030204" pitchFamily="18" charset="0"/>
                            </a:rPr>
                            <m:t>𝑎</m:t>
                          </m:r>
                        </m:e>
                        <m:sub>
                          <m:r>
                            <a:rPr lang="en-NZ" b="0" i="1" smtClean="0">
                              <a:latin typeface="Cambria Math" panose="02040503050406030204" pitchFamily="18" charset="0"/>
                            </a:rPr>
                            <m:t>3</m:t>
                          </m:r>
                        </m:sub>
                      </m:sSub>
                    </m:oMath>
                  </m:oMathPara>
                </a14:m>
                <a:endParaRPr lang="en-NZ" dirty="0"/>
              </a:p>
            </p:txBody>
          </p:sp>
        </mc:Choice>
        <mc:Fallback xmlns="">
          <p:sp>
            <p:nvSpPr>
              <p:cNvPr id="14" name="TextBox 13"/>
              <p:cNvSpPr txBox="1">
                <a:spLocks noRot="1" noChangeAspect="1" noMove="1" noResize="1" noEditPoints="1" noAdjustHandles="1" noChangeArrowheads="1" noChangeShapeType="1" noTextEdit="1"/>
              </p:cNvSpPr>
              <p:nvPr/>
            </p:nvSpPr>
            <p:spPr>
              <a:xfrm>
                <a:off x="7345327" y="4664390"/>
                <a:ext cx="288477" cy="276999"/>
              </a:xfrm>
              <a:prstGeom prst="rect">
                <a:avLst/>
              </a:prstGeom>
              <a:blipFill>
                <a:blip r:embed="rId13"/>
                <a:stretch>
                  <a:fillRect l="-12766" r="-6383" b="-15217"/>
                </a:stretch>
              </a:blipFill>
            </p:spPr>
            <p:txBody>
              <a:bodyPr/>
              <a:lstStyle/>
              <a:p>
                <a:r>
                  <a:rPr lang="en-NZ">
                    <a:noFill/>
                  </a:rPr>
                  <a:t> </a:t>
                </a:r>
              </a:p>
            </p:txBody>
          </p:sp>
        </mc:Fallback>
      </mc:AlternateContent>
      <p:sp>
        <p:nvSpPr>
          <p:cNvPr id="15" name="TextBox 14"/>
          <p:cNvSpPr txBox="1"/>
          <p:nvPr/>
        </p:nvSpPr>
        <p:spPr>
          <a:xfrm>
            <a:off x="5063592" y="1709057"/>
            <a:ext cx="3737506" cy="369332"/>
          </a:xfrm>
          <a:prstGeom prst="rect">
            <a:avLst/>
          </a:prstGeom>
          <a:noFill/>
        </p:spPr>
        <p:txBody>
          <a:bodyPr wrap="square" rtlCol="0">
            <a:spAutoFit/>
          </a:bodyPr>
          <a:lstStyle/>
          <a:p>
            <a:r>
              <a:rPr lang="en-NZ" dirty="0" smtClean="0"/>
              <a:t>Forward pass (input signals)</a:t>
            </a:r>
            <a:endParaRPr lang="en-NZ" dirty="0"/>
          </a:p>
        </p:txBody>
      </p:sp>
      <p:sp>
        <p:nvSpPr>
          <p:cNvPr id="16" name="TextBox 15"/>
          <p:cNvSpPr txBox="1"/>
          <p:nvPr/>
        </p:nvSpPr>
        <p:spPr>
          <a:xfrm>
            <a:off x="5349538" y="5725886"/>
            <a:ext cx="3794462" cy="369332"/>
          </a:xfrm>
          <a:prstGeom prst="rect">
            <a:avLst/>
          </a:prstGeom>
          <a:noFill/>
        </p:spPr>
        <p:txBody>
          <a:bodyPr wrap="square" rtlCol="0">
            <a:spAutoFit/>
          </a:bodyPr>
          <a:lstStyle/>
          <a:p>
            <a:r>
              <a:rPr lang="en-NZ" dirty="0" smtClean="0"/>
              <a:t>Back propagation ( error signal)</a:t>
            </a:r>
            <a:endParaRPr lang="en-NZ" dirty="0"/>
          </a:p>
        </p:txBody>
      </p:sp>
      <p:sp>
        <p:nvSpPr>
          <p:cNvPr id="17" name="Right Arrow 16"/>
          <p:cNvSpPr/>
          <p:nvPr/>
        </p:nvSpPr>
        <p:spPr>
          <a:xfrm>
            <a:off x="4517571" y="1545772"/>
            <a:ext cx="4626429" cy="72934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Right Arrow 17"/>
          <p:cNvSpPr/>
          <p:nvPr/>
        </p:nvSpPr>
        <p:spPr>
          <a:xfrm flipH="1">
            <a:off x="4517570" y="5548161"/>
            <a:ext cx="4626429" cy="72934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2191039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820" y="154112"/>
            <a:ext cx="7886700" cy="540482"/>
          </a:xfrm>
        </p:spPr>
        <p:txBody>
          <a:bodyPr>
            <a:normAutofit fontScale="90000"/>
          </a:bodyPr>
          <a:lstStyle/>
          <a:p>
            <a:r>
              <a:rPr lang="en-NZ" dirty="0" smtClean="0"/>
              <a:t>Evaluating machine learning models</a:t>
            </a:r>
            <a:endParaRPr lang="en-NZ" dirty="0"/>
          </a:p>
        </p:txBody>
      </p:sp>
      <p:sp>
        <p:nvSpPr>
          <p:cNvPr id="3" name="Content Placeholder 2"/>
          <p:cNvSpPr>
            <a:spLocks noGrp="1"/>
          </p:cNvSpPr>
          <p:nvPr>
            <p:ph idx="1"/>
          </p:nvPr>
        </p:nvSpPr>
        <p:spPr>
          <a:xfrm>
            <a:off x="531933" y="799307"/>
            <a:ext cx="7886700" cy="4351338"/>
          </a:xfrm>
        </p:spPr>
        <p:txBody>
          <a:bodyPr/>
          <a:lstStyle/>
          <a:p>
            <a:r>
              <a:rPr lang="en-NZ" dirty="0"/>
              <a:t>In machine learning, the goal is to achieve models that </a:t>
            </a:r>
            <a:r>
              <a:rPr lang="en-NZ" b="1" dirty="0" smtClean="0"/>
              <a:t>generalize</a:t>
            </a:r>
            <a:r>
              <a:rPr lang="en-NZ" dirty="0" smtClean="0"/>
              <a:t> (i.e. perform well </a:t>
            </a:r>
            <a:r>
              <a:rPr lang="en-NZ" dirty="0"/>
              <a:t>on never-before-seen </a:t>
            </a:r>
            <a:r>
              <a:rPr lang="en-NZ" dirty="0" smtClean="0"/>
              <a:t>data)</a:t>
            </a:r>
          </a:p>
          <a:p>
            <a:r>
              <a:rPr lang="en-NZ" dirty="0" smtClean="0"/>
              <a:t>Overfitting </a:t>
            </a:r>
            <a:r>
              <a:rPr lang="en-NZ" dirty="0"/>
              <a:t>is the central </a:t>
            </a:r>
            <a:r>
              <a:rPr lang="en-NZ" dirty="0" smtClean="0"/>
              <a:t>obstacle to generalization</a:t>
            </a:r>
          </a:p>
          <a:p>
            <a:r>
              <a:rPr lang="en-NZ" dirty="0" smtClean="0"/>
              <a:t>You </a:t>
            </a:r>
            <a:r>
              <a:rPr lang="en-NZ" dirty="0"/>
              <a:t>can </a:t>
            </a:r>
            <a:r>
              <a:rPr lang="en-NZ" dirty="0" smtClean="0"/>
              <a:t>only control </a:t>
            </a:r>
            <a:r>
              <a:rPr lang="en-NZ" dirty="0"/>
              <a:t>that which you can observe, so it’s crucial to be able to reliably measure </a:t>
            </a:r>
            <a:r>
              <a:rPr lang="en-NZ" dirty="0" smtClean="0"/>
              <a:t>the generalization </a:t>
            </a:r>
            <a:r>
              <a:rPr lang="en-NZ" dirty="0"/>
              <a:t>power of your model.</a:t>
            </a:r>
          </a:p>
        </p:txBody>
      </p:sp>
      <p:sp>
        <p:nvSpPr>
          <p:cNvPr id="4" name="Rectangle 3"/>
          <p:cNvSpPr/>
          <p:nvPr/>
        </p:nvSpPr>
        <p:spPr>
          <a:xfrm>
            <a:off x="5508869" y="2690925"/>
            <a:ext cx="1617134" cy="756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smtClean="0">
                <a:solidFill>
                  <a:schemeClr val="tx1"/>
                </a:solidFill>
              </a:rPr>
              <a:t>Test data</a:t>
            </a:r>
            <a:endParaRPr lang="en-NZ" dirty="0">
              <a:solidFill>
                <a:schemeClr val="tx1"/>
              </a:solidFill>
            </a:endParaRPr>
          </a:p>
        </p:txBody>
      </p:sp>
      <p:sp>
        <p:nvSpPr>
          <p:cNvPr id="5" name="Rectangle 4"/>
          <p:cNvSpPr/>
          <p:nvPr/>
        </p:nvSpPr>
        <p:spPr>
          <a:xfrm>
            <a:off x="2617271" y="2690925"/>
            <a:ext cx="2891598" cy="756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smtClean="0">
                <a:solidFill>
                  <a:schemeClr val="tx1"/>
                </a:solidFill>
              </a:rPr>
              <a:t>Training data</a:t>
            </a:r>
            <a:endParaRPr lang="en-NZ" dirty="0">
              <a:solidFill>
                <a:schemeClr val="tx1"/>
              </a:solidFill>
            </a:endParaRPr>
          </a:p>
        </p:txBody>
      </p:sp>
      <p:sp>
        <p:nvSpPr>
          <p:cNvPr id="6" name="Rectangle 5"/>
          <p:cNvSpPr/>
          <p:nvPr/>
        </p:nvSpPr>
        <p:spPr>
          <a:xfrm>
            <a:off x="5957602" y="3702041"/>
            <a:ext cx="1168401" cy="756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smtClean="0">
                <a:solidFill>
                  <a:schemeClr val="tx1"/>
                </a:solidFill>
              </a:rPr>
              <a:t>Test data</a:t>
            </a:r>
            <a:endParaRPr lang="en-NZ" dirty="0">
              <a:solidFill>
                <a:schemeClr val="tx1"/>
              </a:solidFill>
            </a:endParaRPr>
          </a:p>
        </p:txBody>
      </p:sp>
      <p:sp>
        <p:nvSpPr>
          <p:cNvPr id="7" name="Rectangle 6"/>
          <p:cNvSpPr/>
          <p:nvPr/>
        </p:nvSpPr>
        <p:spPr>
          <a:xfrm>
            <a:off x="2617271" y="3702041"/>
            <a:ext cx="2171929" cy="756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smtClean="0">
                <a:solidFill>
                  <a:schemeClr val="tx1"/>
                </a:solidFill>
              </a:rPr>
              <a:t>Training data</a:t>
            </a:r>
            <a:endParaRPr lang="en-NZ" dirty="0">
              <a:solidFill>
                <a:schemeClr val="tx1"/>
              </a:solidFill>
            </a:endParaRPr>
          </a:p>
        </p:txBody>
      </p:sp>
      <p:sp>
        <p:nvSpPr>
          <p:cNvPr id="8" name="Rectangle 7"/>
          <p:cNvSpPr/>
          <p:nvPr/>
        </p:nvSpPr>
        <p:spPr>
          <a:xfrm>
            <a:off x="4789201" y="3702041"/>
            <a:ext cx="1168401" cy="756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dirty="0" smtClean="0">
                <a:solidFill>
                  <a:schemeClr val="tx1"/>
                </a:solidFill>
              </a:rPr>
              <a:t>Validation data</a:t>
            </a:r>
            <a:endParaRPr lang="en-NZ" sz="1200" dirty="0">
              <a:solidFill>
                <a:schemeClr val="tx1"/>
              </a:solidFill>
            </a:endParaRPr>
          </a:p>
        </p:txBody>
      </p:sp>
      <p:pic>
        <p:nvPicPr>
          <p:cNvPr id="9" name="Picture 8"/>
          <p:cNvPicPr>
            <a:picLocks noChangeAspect="1"/>
          </p:cNvPicPr>
          <p:nvPr/>
        </p:nvPicPr>
        <p:blipFill>
          <a:blip r:embed="rId3"/>
          <a:stretch>
            <a:fillRect/>
          </a:stretch>
        </p:blipFill>
        <p:spPr>
          <a:xfrm>
            <a:off x="2509643" y="4713156"/>
            <a:ext cx="4835344" cy="2144843"/>
          </a:xfrm>
          <a:prstGeom prst="rect">
            <a:avLst/>
          </a:prstGeom>
        </p:spPr>
      </p:pic>
      <p:sp>
        <p:nvSpPr>
          <p:cNvPr id="10" name="Rectangle 9"/>
          <p:cNvSpPr/>
          <p:nvPr/>
        </p:nvSpPr>
        <p:spPr>
          <a:xfrm>
            <a:off x="7594351" y="5880184"/>
            <a:ext cx="1168401" cy="75645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dirty="0" smtClean="0">
                <a:solidFill>
                  <a:schemeClr val="tx1"/>
                </a:solidFill>
              </a:rPr>
              <a:t>Test data</a:t>
            </a:r>
            <a:endParaRPr lang="en-NZ" dirty="0">
              <a:solidFill>
                <a:schemeClr val="tx1"/>
              </a:solidFill>
            </a:endParaRPr>
          </a:p>
        </p:txBody>
      </p:sp>
      <p:sp>
        <p:nvSpPr>
          <p:cNvPr id="11" name="TextBox 10"/>
          <p:cNvSpPr txBox="1"/>
          <p:nvPr/>
        </p:nvSpPr>
        <p:spPr>
          <a:xfrm>
            <a:off x="7431808" y="4586047"/>
            <a:ext cx="1667128" cy="1200329"/>
          </a:xfrm>
          <a:prstGeom prst="rect">
            <a:avLst/>
          </a:prstGeom>
          <a:noFill/>
        </p:spPr>
        <p:txBody>
          <a:bodyPr wrap="square" rtlCol="0">
            <a:spAutoFit/>
          </a:bodyPr>
          <a:lstStyle/>
          <a:p>
            <a:r>
              <a:rPr lang="en-NZ" sz="1200" dirty="0" smtClean="0"/>
              <a:t>Still need a test data set for a final evaluation of the performance or generalization capabilities of your model</a:t>
            </a:r>
            <a:endParaRPr lang="en-NZ" sz="1200" dirty="0"/>
          </a:p>
        </p:txBody>
      </p:sp>
    </p:spTree>
    <p:extLst>
      <p:ext uri="{BB962C8B-B14F-4D97-AF65-F5344CB8AC3E}">
        <p14:creationId xmlns:p14="http://schemas.microsoft.com/office/powerpoint/2010/main" val="345454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48490"/>
            <a:ext cx="6400800" cy="461665"/>
          </a:xfrm>
          <a:prstGeom prst="rect">
            <a:avLst/>
          </a:prstGeom>
          <a:noFill/>
        </p:spPr>
        <p:txBody>
          <a:bodyPr wrap="square" rtlCol="0">
            <a:spAutoFit/>
          </a:bodyPr>
          <a:lstStyle/>
          <a:p>
            <a:r>
              <a:rPr lang="en-US" sz="2400" b="1" dirty="0" smtClean="0"/>
              <a:t>Neural networks and </a:t>
            </a:r>
            <a:r>
              <a:rPr lang="en-US" sz="2400" b="1" dirty="0" err="1" smtClean="0"/>
              <a:t>overfitting</a:t>
            </a:r>
            <a:endParaRPr lang="en-US" sz="2400" b="1" dirty="0"/>
          </a:p>
        </p:txBody>
      </p:sp>
      <p:sp>
        <p:nvSpPr>
          <p:cNvPr id="3" name="TextBox 2"/>
          <p:cNvSpPr txBox="1"/>
          <p:nvPr/>
        </p:nvSpPr>
        <p:spPr>
          <a:xfrm>
            <a:off x="533400" y="759690"/>
            <a:ext cx="3313612" cy="1323439"/>
          </a:xfrm>
          <a:prstGeom prst="rect">
            <a:avLst/>
          </a:prstGeom>
          <a:noFill/>
        </p:spPr>
        <p:txBody>
          <a:bodyPr wrap="square" rtlCol="0">
            <a:spAutoFit/>
          </a:bodyPr>
          <a:lstStyle/>
          <a:p>
            <a:pPr algn="ctr"/>
            <a:r>
              <a:rPr lang="en-US" sz="2000" dirty="0" smtClean="0"/>
              <a:t>“Small” neural network</a:t>
            </a:r>
          </a:p>
          <a:p>
            <a:pPr algn="ctr"/>
            <a:r>
              <a:rPr lang="en-US" sz="2000" dirty="0" smtClean="0"/>
              <a:t>(fewer parameters; more prone to </a:t>
            </a:r>
            <a:r>
              <a:rPr lang="en-US" sz="2000" dirty="0" err="1" smtClean="0"/>
              <a:t>underfitting</a:t>
            </a:r>
            <a:r>
              <a:rPr lang="en-US" sz="2000" dirty="0" smtClean="0"/>
              <a:t>, high bias)</a:t>
            </a:r>
          </a:p>
        </p:txBody>
      </p:sp>
      <p:sp>
        <p:nvSpPr>
          <p:cNvPr id="4" name="TextBox 3"/>
          <p:cNvSpPr txBox="1"/>
          <p:nvPr/>
        </p:nvSpPr>
        <p:spPr>
          <a:xfrm>
            <a:off x="4419601" y="759690"/>
            <a:ext cx="3538271" cy="1015663"/>
          </a:xfrm>
          <a:prstGeom prst="rect">
            <a:avLst/>
          </a:prstGeom>
          <a:noFill/>
        </p:spPr>
        <p:txBody>
          <a:bodyPr wrap="square" rtlCol="0">
            <a:spAutoFit/>
          </a:bodyPr>
          <a:lstStyle/>
          <a:p>
            <a:pPr algn="ctr"/>
            <a:r>
              <a:rPr lang="en-US" sz="2000" dirty="0" smtClean="0"/>
              <a:t>“Large” neural network</a:t>
            </a:r>
          </a:p>
          <a:p>
            <a:pPr algn="ctr"/>
            <a:r>
              <a:rPr lang="en-US" sz="2000" dirty="0" smtClean="0"/>
              <a:t>(more parameters; more prone to </a:t>
            </a:r>
            <a:r>
              <a:rPr lang="en-US" sz="2000" dirty="0" err="1" smtClean="0"/>
              <a:t>overfitting</a:t>
            </a:r>
            <a:r>
              <a:rPr lang="en-US" sz="2000" dirty="0" smtClean="0"/>
              <a:t>, low bias)</a:t>
            </a:r>
          </a:p>
        </p:txBody>
      </p:sp>
      <p:grpSp>
        <p:nvGrpSpPr>
          <p:cNvPr id="5" name="Group 4"/>
          <p:cNvGrpSpPr/>
          <p:nvPr/>
        </p:nvGrpSpPr>
        <p:grpSpPr>
          <a:xfrm>
            <a:off x="1549945" y="2418035"/>
            <a:ext cx="1337343" cy="817360"/>
            <a:chOff x="1253012" y="2038350"/>
            <a:chExt cx="1642588" cy="752940"/>
          </a:xfrm>
        </p:grpSpPr>
        <p:sp>
          <p:nvSpPr>
            <p:cNvPr id="6" name="Oval 5"/>
            <p:cNvSpPr/>
            <p:nvPr/>
          </p:nvSpPr>
          <p:spPr>
            <a:xfrm>
              <a:off x="1253012" y="2421971"/>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255668" y="2102091"/>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1991554" y="20383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stCxn id="7" idx="6"/>
            </p:cNvCxnSpPr>
            <p:nvPr/>
          </p:nvCxnSpPr>
          <p:spPr>
            <a:xfrm flipV="1">
              <a:off x="1468343" y="2145111"/>
              <a:ext cx="525867" cy="6374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6"/>
              <a:endCxn id="8" idx="2"/>
            </p:cNvCxnSpPr>
            <p:nvPr/>
          </p:nvCxnSpPr>
          <p:spPr>
            <a:xfrm flipV="1">
              <a:off x="1465687" y="2145110"/>
              <a:ext cx="525867" cy="3836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991553" y="2315497"/>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1" idx="2"/>
            </p:cNvCxnSpPr>
            <p:nvPr/>
          </p:nvCxnSpPr>
          <p:spPr>
            <a:xfrm>
              <a:off x="1468343" y="2208851"/>
              <a:ext cx="523210" cy="21340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a:endCxn id="11" idx="2"/>
            </p:cNvCxnSpPr>
            <p:nvPr/>
          </p:nvCxnSpPr>
          <p:spPr>
            <a:xfrm flipV="1">
              <a:off x="1465687" y="2422257"/>
              <a:ext cx="525866" cy="10647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7" idx="6"/>
            </p:cNvCxnSpPr>
            <p:nvPr/>
          </p:nvCxnSpPr>
          <p:spPr>
            <a:xfrm>
              <a:off x="1468343" y="2208851"/>
              <a:ext cx="525865" cy="47972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6"/>
              <a:endCxn id="19" idx="2"/>
            </p:cNvCxnSpPr>
            <p:nvPr/>
          </p:nvCxnSpPr>
          <p:spPr>
            <a:xfrm>
              <a:off x="1465687" y="2528731"/>
              <a:ext cx="525867" cy="15579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9" idx="6"/>
              <a:endCxn id="20" idx="2"/>
            </p:cNvCxnSpPr>
            <p:nvPr/>
          </p:nvCxnSpPr>
          <p:spPr>
            <a:xfrm flipV="1">
              <a:off x="2204229" y="2361251"/>
              <a:ext cx="478696" cy="32327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1" idx="6"/>
              <a:endCxn id="20" idx="2"/>
            </p:cNvCxnSpPr>
            <p:nvPr/>
          </p:nvCxnSpPr>
          <p:spPr>
            <a:xfrm flipV="1">
              <a:off x="2204228" y="2361251"/>
              <a:ext cx="478697" cy="6100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6"/>
              <a:endCxn id="20" idx="2"/>
            </p:cNvCxnSpPr>
            <p:nvPr/>
          </p:nvCxnSpPr>
          <p:spPr>
            <a:xfrm>
              <a:off x="2204229" y="2145110"/>
              <a:ext cx="478696" cy="2161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1991554" y="257777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682925" y="2254491"/>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TextBox 119"/>
          <p:cNvSpPr txBox="1"/>
          <p:nvPr/>
        </p:nvSpPr>
        <p:spPr>
          <a:xfrm>
            <a:off x="3992475" y="3857769"/>
            <a:ext cx="5105399" cy="984885"/>
          </a:xfrm>
          <a:prstGeom prst="rect">
            <a:avLst/>
          </a:prstGeom>
          <a:noFill/>
        </p:spPr>
        <p:txBody>
          <a:bodyPr wrap="square" rtlCol="0">
            <a:spAutoFit/>
          </a:bodyPr>
          <a:lstStyle/>
          <a:p>
            <a:pPr algn="ctr"/>
            <a:r>
              <a:rPr lang="en-US" sz="2000" dirty="0" smtClean="0"/>
              <a:t>Computationally more expensive.</a:t>
            </a:r>
          </a:p>
          <a:p>
            <a:pPr algn="ctr"/>
            <a:endParaRPr lang="en-US" sz="2000" dirty="0" smtClean="0"/>
          </a:p>
          <a:p>
            <a:pPr algn="ctr"/>
            <a:r>
              <a:rPr lang="en-US" dirty="0" smtClean="0"/>
              <a:t>We can use regularization to address overfitting</a:t>
            </a:r>
          </a:p>
        </p:txBody>
      </p:sp>
      <p:sp>
        <p:nvSpPr>
          <p:cNvPr id="121" name="TextBox 120"/>
          <p:cNvSpPr txBox="1"/>
          <p:nvPr/>
        </p:nvSpPr>
        <p:spPr>
          <a:xfrm>
            <a:off x="588849" y="3858716"/>
            <a:ext cx="3352800" cy="400110"/>
          </a:xfrm>
          <a:prstGeom prst="rect">
            <a:avLst/>
          </a:prstGeom>
          <a:noFill/>
        </p:spPr>
        <p:txBody>
          <a:bodyPr wrap="square" rtlCol="0">
            <a:spAutoFit/>
          </a:bodyPr>
          <a:lstStyle/>
          <a:p>
            <a:pPr algn="ctr"/>
            <a:r>
              <a:rPr lang="en-US" sz="2000" dirty="0" smtClean="0"/>
              <a:t>Computationally cheaper</a:t>
            </a:r>
          </a:p>
        </p:txBody>
      </p:sp>
      <p:cxnSp>
        <p:nvCxnSpPr>
          <p:cNvPr id="142" name="Straight Connector 141"/>
          <p:cNvCxnSpPr/>
          <p:nvPr/>
        </p:nvCxnSpPr>
        <p:spPr>
          <a:xfrm>
            <a:off x="3847012" y="962889"/>
            <a:ext cx="0" cy="4673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5173287" y="2171965"/>
            <a:ext cx="2384321" cy="1424984"/>
            <a:chOff x="5779980" y="1200150"/>
            <a:chExt cx="2888610" cy="1294778"/>
          </a:xfrm>
        </p:grpSpPr>
        <p:sp>
          <p:nvSpPr>
            <p:cNvPr id="144" name="Oval 143"/>
            <p:cNvSpPr/>
            <p:nvPr/>
          </p:nvSpPr>
          <p:spPr>
            <a:xfrm>
              <a:off x="5779980" y="1937183"/>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5" name="Oval 144"/>
            <p:cNvSpPr/>
            <p:nvPr/>
          </p:nvSpPr>
          <p:spPr>
            <a:xfrm>
              <a:off x="5779980" y="1688499"/>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6" name="Oval 145"/>
            <p:cNvSpPr/>
            <p:nvPr/>
          </p:nvSpPr>
          <p:spPr>
            <a:xfrm>
              <a:off x="5779980" y="1439816"/>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47" name="Oval 146"/>
            <p:cNvSpPr/>
            <p:nvPr/>
          </p:nvSpPr>
          <p:spPr>
            <a:xfrm>
              <a:off x="6518522" y="120015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48" name="Straight Arrow Connector 147"/>
            <p:cNvCxnSpPr>
              <a:stCxn id="146" idx="6"/>
              <a:endCxn id="147" idx="2"/>
            </p:cNvCxnSpPr>
            <p:nvPr/>
          </p:nvCxnSpPr>
          <p:spPr>
            <a:xfrm flipV="1">
              <a:off x="5992655" y="1306911"/>
              <a:ext cx="525867" cy="23966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5" idx="6"/>
              <a:endCxn id="147" idx="2"/>
            </p:cNvCxnSpPr>
            <p:nvPr/>
          </p:nvCxnSpPr>
          <p:spPr>
            <a:xfrm flipV="1">
              <a:off x="5992655" y="1306911"/>
              <a:ext cx="525867" cy="4883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44" idx="6"/>
              <a:endCxn id="147" idx="2"/>
            </p:cNvCxnSpPr>
            <p:nvPr/>
          </p:nvCxnSpPr>
          <p:spPr>
            <a:xfrm flipV="1">
              <a:off x="5992655" y="1306911"/>
              <a:ext cx="525867" cy="73703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1" name="Oval 150"/>
            <p:cNvSpPr/>
            <p:nvPr/>
          </p:nvSpPr>
          <p:spPr>
            <a:xfrm>
              <a:off x="6518521" y="147729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52" name="Straight Arrow Connector 151"/>
            <p:cNvCxnSpPr>
              <a:stCxn id="146" idx="6"/>
              <a:endCxn id="151" idx="2"/>
            </p:cNvCxnSpPr>
            <p:nvPr/>
          </p:nvCxnSpPr>
          <p:spPr>
            <a:xfrm>
              <a:off x="5992655" y="1546576"/>
              <a:ext cx="525866" cy="374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45" idx="6"/>
              <a:endCxn id="151" idx="2"/>
            </p:cNvCxnSpPr>
            <p:nvPr/>
          </p:nvCxnSpPr>
          <p:spPr>
            <a:xfrm flipV="1">
              <a:off x="5992655" y="1584059"/>
              <a:ext cx="525866" cy="2112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44" idx="6"/>
              <a:endCxn id="151" idx="2"/>
            </p:cNvCxnSpPr>
            <p:nvPr/>
          </p:nvCxnSpPr>
          <p:spPr>
            <a:xfrm flipV="1">
              <a:off x="5992655" y="1584059"/>
              <a:ext cx="525866" cy="45988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5" name="Oval 154"/>
            <p:cNvSpPr/>
            <p:nvPr/>
          </p:nvSpPr>
          <p:spPr>
            <a:xfrm>
              <a:off x="6518520" y="174362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56" name="Straight Arrow Connector 155"/>
            <p:cNvCxnSpPr>
              <a:stCxn id="146" idx="6"/>
              <a:endCxn id="155" idx="2"/>
            </p:cNvCxnSpPr>
            <p:nvPr/>
          </p:nvCxnSpPr>
          <p:spPr>
            <a:xfrm>
              <a:off x="5992655" y="1546576"/>
              <a:ext cx="525865" cy="30380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45" idx="6"/>
              <a:endCxn id="155" idx="2"/>
            </p:cNvCxnSpPr>
            <p:nvPr/>
          </p:nvCxnSpPr>
          <p:spPr>
            <a:xfrm>
              <a:off x="5992655" y="1795260"/>
              <a:ext cx="525865" cy="551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144" idx="6"/>
              <a:endCxn id="155" idx="2"/>
            </p:cNvCxnSpPr>
            <p:nvPr/>
          </p:nvCxnSpPr>
          <p:spPr>
            <a:xfrm flipV="1">
              <a:off x="5992655" y="1850381"/>
              <a:ext cx="525865" cy="1935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9" name="Oval 158"/>
            <p:cNvSpPr/>
            <p:nvPr/>
          </p:nvSpPr>
          <p:spPr>
            <a:xfrm>
              <a:off x="6518520" y="200416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60" name="Straight Arrow Connector 159"/>
            <p:cNvCxnSpPr>
              <a:stCxn id="146" idx="6"/>
              <a:endCxn id="159" idx="2"/>
            </p:cNvCxnSpPr>
            <p:nvPr/>
          </p:nvCxnSpPr>
          <p:spPr>
            <a:xfrm>
              <a:off x="5992655" y="1546576"/>
              <a:ext cx="525864" cy="5643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45" idx="6"/>
              <a:endCxn id="159" idx="2"/>
            </p:cNvCxnSpPr>
            <p:nvPr/>
          </p:nvCxnSpPr>
          <p:spPr>
            <a:xfrm>
              <a:off x="5992655" y="1795260"/>
              <a:ext cx="525864" cy="31566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a:stCxn id="144" idx="6"/>
              <a:endCxn id="159" idx="2"/>
            </p:cNvCxnSpPr>
            <p:nvPr/>
          </p:nvCxnSpPr>
          <p:spPr>
            <a:xfrm>
              <a:off x="5992655" y="2043943"/>
              <a:ext cx="525864" cy="6697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6518522" y="2275023"/>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64" name="Straight Arrow Connector 163"/>
            <p:cNvCxnSpPr>
              <a:stCxn id="146" idx="6"/>
              <a:endCxn id="163" idx="2"/>
            </p:cNvCxnSpPr>
            <p:nvPr/>
          </p:nvCxnSpPr>
          <p:spPr>
            <a:xfrm>
              <a:off x="5992655" y="1546576"/>
              <a:ext cx="525867" cy="83520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a:stCxn id="145" idx="6"/>
              <a:endCxn id="163" idx="2"/>
            </p:cNvCxnSpPr>
            <p:nvPr/>
          </p:nvCxnSpPr>
          <p:spPr>
            <a:xfrm>
              <a:off x="5992655" y="1795260"/>
              <a:ext cx="525867" cy="5865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a:stCxn id="144" idx="6"/>
              <a:endCxn id="163" idx="2"/>
            </p:cNvCxnSpPr>
            <p:nvPr/>
          </p:nvCxnSpPr>
          <p:spPr>
            <a:xfrm>
              <a:off x="5992655" y="2043943"/>
              <a:ext cx="525867" cy="33784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7" name="Oval 166"/>
            <p:cNvSpPr/>
            <p:nvPr/>
          </p:nvSpPr>
          <p:spPr>
            <a:xfrm>
              <a:off x="7086602" y="12001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68" name="Straight Arrow Connector 167"/>
            <p:cNvCxnSpPr>
              <a:stCxn id="147" idx="6"/>
              <a:endCxn id="167" idx="2"/>
            </p:cNvCxnSpPr>
            <p:nvPr/>
          </p:nvCxnSpPr>
          <p:spPr>
            <a:xfrm flipV="1">
              <a:off x="6731197" y="1306910"/>
              <a:ext cx="35540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stCxn id="151" idx="6"/>
              <a:endCxn id="167" idx="2"/>
            </p:cNvCxnSpPr>
            <p:nvPr/>
          </p:nvCxnSpPr>
          <p:spPr>
            <a:xfrm flipV="1">
              <a:off x="6731196" y="1306910"/>
              <a:ext cx="355406" cy="27714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a:stCxn id="155" idx="6"/>
              <a:endCxn id="167" idx="2"/>
            </p:cNvCxnSpPr>
            <p:nvPr/>
          </p:nvCxnSpPr>
          <p:spPr>
            <a:xfrm flipV="1">
              <a:off x="6731195" y="1306910"/>
              <a:ext cx="355407" cy="5434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59" idx="6"/>
              <a:endCxn id="167" idx="2"/>
            </p:cNvCxnSpPr>
            <p:nvPr/>
          </p:nvCxnSpPr>
          <p:spPr>
            <a:xfrm flipV="1">
              <a:off x="6731195" y="1306910"/>
              <a:ext cx="355407" cy="80401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a:stCxn id="163" idx="6"/>
              <a:endCxn id="167" idx="2"/>
            </p:cNvCxnSpPr>
            <p:nvPr/>
          </p:nvCxnSpPr>
          <p:spPr>
            <a:xfrm flipV="1">
              <a:off x="6731197" y="1306910"/>
              <a:ext cx="355405" cy="10748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3" name="Oval 172"/>
            <p:cNvSpPr/>
            <p:nvPr/>
          </p:nvSpPr>
          <p:spPr>
            <a:xfrm>
              <a:off x="7086601" y="14806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74" name="Straight Arrow Connector 173"/>
            <p:cNvCxnSpPr>
              <a:stCxn id="151" idx="6"/>
              <a:endCxn id="173" idx="2"/>
            </p:cNvCxnSpPr>
            <p:nvPr/>
          </p:nvCxnSpPr>
          <p:spPr>
            <a:xfrm>
              <a:off x="6731196" y="1584058"/>
              <a:ext cx="355405" cy="33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55" idx="6"/>
              <a:endCxn id="173" idx="2"/>
            </p:cNvCxnSpPr>
            <p:nvPr/>
          </p:nvCxnSpPr>
          <p:spPr>
            <a:xfrm flipV="1">
              <a:off x="6731195" y="1587379"/>
              <a:ext cx="355406" cy="2630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stCxn id="159" idx="6"/>
              <a:endCxn id="173" idx="2"/>
            </p:cNvCxnSpPr>
            <p:nvPr/>
          </p:nvCxnSpPr>
          <p:spPr>
            <a:xfrm flipV="1">
              <a:off x="6731195" y="1587379"/>
              <a:ext cx="355406" cy="5235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3" idx="6"/>
              <a:endCxn id="179" idx="2"/>
            </p:cNvCxnSpPr>
            <p:nvPr/>
          </p:nvCxnSpPr>
          <p:spPr>
            <a:xfrm flipV="1">
              <a:off x="673119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stCxn id="147" idx="6"/>
              <a:endCxn id="173" idx="2"/>
            </p:cNvCxnSpPr>
            <p:nvPr/>
          </p:nvCxnSpPr>
          <p:spPr>
            <a:xfrm>
              <a:off x="6731197" y="1306911"/>
              <a:ext cx="355404" cy="2804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9" name="Oval 178"/>
            <p:cNvSpPr/>
            <p:nvPr/>
          </p:nvSpPr>
          <p:spPr>
            <a:xfrm>
              <a:off x="7087973" y="173835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80" name="Straight Arrow Connector 179"/>
            <p:cNvCxnSpPr>
              <a:stCxn id="155" idx="6"/>
              <a:endCxn id="179" idx="2"/>
            </p:cNvCxnSpPr>
            <p:nvPr/>
          </p:nvCxnSpPr>
          <p:spPr>
            <a:xfrm flipV="1">
              <a:off x="6731195" y="1845116"/>
              <a:ext cx="356778" cy="52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159" idx="6"/>
              <a:endCxn id="179" idx="2"/>
            </p:cNvCxnSpPr>
            <p:nvPr/>
          </p:nvCxnSpPr>
          <p:spPr>
            <a:xfrm flipV="1">
              <a:off x="6731195" y="1845116"/>
              <a:ext cx="356778" cy="265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163" idx="6"/>
              <a:endCxn id="179" idx="2"/>
            </p:cNvCxnSpPr>
            <p:nvPr/>
          </p:nvCxnSpPr>
          <p:spPr>
            <a:xfrm flipV="1">
              <a:off x="673119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51" idx="6"/>
              <a:endCxn id="179" idx="2"/>
            </p:cNvCxnSpPr>
            <p:nvPr/>
          </p:nvCxnSpPr>
          <p:spPr>
            <a:xfrm>
              <a:off x="6731196" y="1584058"/>
              <a:ext cx="356777" cy="2610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stCxn id="147" idx="6"/>
              <a:endCxn id="179" idx="2"/>
            </p:cNvCxnSpPr>
            <p:nvPr/>
          </p:nvCxnSpPr>
          <p:spPr>
            <a:xfrm>
              <a:off x="6731197" y="1306911"/>
              <a:ext cx="356776" cy="5382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7086600" y="199687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86" name="Straight Arrow Connector 185"/>
            <p:cNvCxnSpPr>
              <a:stCxn id="159" idx="6"/>
              <a:endCxn id="185" idx="2"/>
            </p:cNvCxnSpPr>
            <p:nvPr/>
          </p:nvCxnSpPr>
          <p:spPr>
            <a:xfrm flipV="1">
              <a:off x="6731195" y="2103636"/>
              <a:ext cx="355405" cy="72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63" idx="6"/>
              <a:endCxn id="185" idx="2"/>
            </p:cNvCxnSpPr>
            <p:nvPr/>
          </p:nvCxnSpPr>
          <p:spPr>
            <a:xfrm flipV="1">
              <a:off x="6731197" y="2103636"/>
              <a:ext cx="355403" cy="2781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a:stCxn id="155" idx="6"/>
              <a:endCxn id="185" idx="2"/>
            </p:cNvCxnSpPr>
            <p:nvPr/>
          </p:nvCxnSpPr>
          <p:spPr>
            <a:xfrm>
              <a:off x="6731195" y="1850380"/>
              <a:ext cx="355405" cy="25325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p:cNvCxnSpPr>
              <a:stCxn id="151" idx="6"/>
              <a:endCxn id="185" idx="2"/>
            </p:cNvCxnSpPr>
            <p:nvPr/>
          </p:nvCxnSpPr>
          <p:spPr>
            <a:xfrm>
              <a:off x="6731196" y="1584058"/>
              <a:ext cx="355404" cy="5195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p:cNvCxnSpPr>
              <a:stCxn id="147" idx="6"/>
              <a:endCxn id="185" idx="2"/>
            </p:cNvCxnSpPr>
            <p:nvPr/>
          </p:nvCxnSpPr>
          <p:spPr>
            <a:xfrm>
              <a:off x="6731197" y="1306911"/>
              <a:ext cx="355403" cy="7967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1" name="Oval 190"/>
            <p:cNvSpPr/>
            <p:nvPr/>
          </p:nvSpPr>
          <p:spPr>
            <a:xfrm>
              <a:off x="7086600" y="228140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92" name="Straight Arrow Connector 191"/>
            <p:cNvCxnSpPr>
              <a:stCxn id="163" idx="6"/>
              <a:endCxn id="191" idx="2"/>
            </p:cNvCxnSpPr>
            <p:nvPr/>
          </p:nvCxnSpPr>
          <p:spPr>
            <a:xfrm>
              <a:off x="6731197" y="2381783"/>
              <a:ext cx="355403" cy="63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stCxn id="159" idx="6"/>
              <a:endCxn id="191" idx="2"/>
            </p:cNvCxnSpPr>
            <p:nvPr/>
          </p:nvCxnSpPr>
          <p:spPr>
            <a:xfrm>
              <a:off x="6731195" y="2110921"/>
              <a:ext cx="355405" cy="2772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p:cNvCxnSpPr>
              <a:stCxn id="155" idx="6"/>
              <a:endCxn id="191" idx="2"/>
            </p:cNvCxnSpPr>
            <p:nvPr/>
          </p:nvCxnSpPr>
          <p:spPr>
            <a:xfrm>
              <a:off x="6731195" y="1850380"/>
              <a:ext cx="355405" cy="53778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p:cNvCxnSpPr>
              <a:stCxn id="151" idx="6"/>
              <a:endCxn id="191" idx="2"/>
            </p:cNvCxnSpPr>
            <p:nvPr/>
          </p:nvCxnSpPr>
          <p:spPr>
            <a:xfrm>
              <a:off x="6731196" y="1584058"/>
              <a:ext cx="355404" cy="80411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a:stCxn id="147" idx="6"/>
              <a:endCxn id="191" idx="2"/>
            </p:cNvCxnSpPr>
            <p:nvPr/>
          </p:nvCxnSpPr>
          <p:spPr>
            <a:xfrm>
              <a:off x="6731197" y="1306911"/>
              <a:ext cx="355403" cy="108125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7" name="Oval 196"/>
            <p:cNvSpPr/>
            <p:nvPr/>
          </p:nvSpPr>
          <p:spPr>
            <a:xfrm>
              <a:off x="8455915" y="1333055"/>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98" name="Straight Arrow Connector 197"/>
            <p:cNvCxnSpPr>
              <a:endCxn id="197" idx="2"/>
            </p:cNvCxnSpPr>
            <p:nvPr/>
          </p:nvCxnSpPr>
          <p:spPr>
            <a:xfrm>
              <a:off x="7871042" y="1306910"/>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9" name="Straight Arrow Connector 198"/>
            <p:cNvCxnSpPr>
              <a:endCxn id="197" idx="2"/>
            </p:cNvCxnSpPr>
            <p:nvPr/>
          </p:nvCxnSpPr>
          <p:spPr>
            <a:xfrm flipV="1">
              <a:off x="7871041" y="1439816"/>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endCxn id="197" idx="2"/>
            </p:cNvCxnSpPr>
            <p:nvPr/>
          </p:nvCxnSpPr>
          <p:spPr>
            <a:xfrm flipV="1">
              <a:off x="7872413" y="1439816"/>
              <a:ext cx="583501" cy="40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1" name="Straight Arrow Connector 200"/>
            <p:cNvCxnSpPr>
              <a:endCxn id="197" idx="2"/>
            </p:cNvCxnSpPr>
            <p:nvPr/>
          </p:nvCxnSpPr>
          <p:spPr>
            <a:xfrm flipV="1">
              <a:off x="7871041" y="1439816"/>
              <a:ext cx="584874" cy="6638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a:endCxn id="197" idx="2"/>
            </p:cNvCxnSpPr>
            <p:nvPr/>
          </p:nvCxnSpPr>
          <p:spPr>
            <a:xfrm flipV="1">
              <a:off x="7871040" y="1439816"/>
              <a:ext cx="584875" cy="94835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Oval 202"/>
            <p:cNvSpPr/>
            <p:nvPr/>
          </p:nvSpPr>
          <p:spPr>
            <a:xfrm>
              <a:off x="8455914" y="16121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04" name="Straight Arrow Connector 203"/>
            <p:cNvCxnSpPr>
              <a:endCxn id="203" idx="2"/>
            </p:cNvCxnSpPr>
            <p:nvPr/>
          </p:nvCxnSpPr>
          <p:spPr>
            <a:xfrm>
              <a:off x="7871041" y="1585974"/>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a:endCxn id="203" idx="2"/>
            </p:cNvCxnSpPr>
            <p:nvPr/>
          </p:nvCxnSpPr>
          <p:spPr>
            <a:xfrm flipV="1">
              <a:off x="7871041" y="1718880"/>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6" name="Straight Arrow Connector 205"/>
            <p:cNvCxnSpPr>
              <a:endCxn id="203" idx="2"/>
            </p:cNvCxnSpPr>
            <p:nvPr/>
          </p:nvCxnSpPr>
          <p:spPr>
            <a:xfrm flipV="1">
              <a:off x="7872413" y="1718880"/>
              <a:ext cx="583501" cy="40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 name="Straight Arrow Connector 206"/>
            <p:cNvCxnSpPr>
              <a:endCxn id="203" idx="2"/>
            </p:cNvCxnSpPr>
            <p:nvPr/>
          </p:nvCxnSpPr>
          <p:spPr>
            <a:xfrm flipV="1">
              <a:off x="7871040" y="1718880"/>
              <a:ext cx="584874" cy="6638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a:endCxn id="203" idx="2"/>
            </p:cNvCxnSpPr>
            <p:nvPr/>
          </p:nvCxnSpPr>
          <p:spPr>
            <a:xfrm>
              <a:off x="7871042" y="1306910"/>
              <a:ext cx="584872" cy="41196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9" name="Oval 208"/>
            <p:cNvSpPr/>
            <p:nvPr/>
          </p:nvSpPr>
          <p:spPr>
            <a:xfrm>
              <a:off x="8455913" y="1866444"/>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10" name="Straight Arrow Connector 209"/>
            <p:cNvCxnSpPr>
              <a:endCxn id="209" idx="2"/>
            </p:cNvCxnSpPr>
            <p:nvPr/>
          </p:nvCxnSpPr>
          <p:spPr>
            <a:xfrm>
              <a:off x="7871041" y="1840299"/>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endCxn id="209" idx="2"/>
            </p:cNvCxnSpPr>
            <p:nvPr/>
          </p:nvCxnSpPr>
          <p:spPr>
            <a:xfrm flipV="1">
              <a:off x="7871040" y="1973204"/>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a:endCxn id="209" idx="2"/>
            </p:cNvCxnSpPr>
            <p:nvPr/>
          </p:nvCxnSpPr>
          <p:spPr>
            <a:xfrm flipV="1">
              <a:off x="7872412" y="1973204"/>
              <a:ext cx="583501" cy="40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3" name="Straight Arrow Connector 212"/>
            <p:cNvCxnSpPr>
              <a:endCxn id="209" idx="2"/>
            </p:cNvCxnSpPr>
            <p:nvPr/>
          </p:nvCxnSpPr>
          <p:spPr>
            <a:xfrm>
              <a:off x="7871041" y="1587380"/>
              <a:ext cx="584872" cy="3858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endCxn id="209" idx="2"/>
            </p:cNvCxnSpPr>
            <p:nvPr/>
          </p:nvCxnSpPr>
          <p:spPr>
            <a:xfrm>
              <a:off x="7871042" y="1306910"/>
              <a:ext cx="584871" cy="66629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5" name="Oval 214"/>
            <p:cNvSpPr/>
            <p:nvPr/>
          </p:nvSpPr>
          <p:spPr>
            <a:xfrm>
              <a:off x="8455915" y="21354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16" name="Straight Arrow Connector 215"/>
            <p:cNvCxnSpPr>
              <a:endCxn id="215" idx="2"/>
            </p:cNvCxnSpPr>
            <p:nvPr/>
          </p:nvCxnSpPr>
          <p:spPr>
            <a:xfrm>
              <a:off x="7871042" y="2109305"/>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7" name="Straight Arrow Connector 216"/>
            <p:cNvCxnSpPr>
              <a:endCxn id="215" idx="2"/>
            </p:cNvCxnSpPr>
            <p:nvPr/>
          </p:nvCxnSpPr>
          <p:spPr>
            <a:xfrm flipV="1">
              <a:off x="7871041" y="2242210"/>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8" name="Straight Arrow Connector 217"/>
            <p:cNvCxnSpPr>
              <a:endCxn id="215" idx="2"/>
            </p:cNvCxnSpPr>
            <p:nvPr/>
          </p:nvCxnSpPr>
          <p:spPr>
            <a:xfrm>
              <a:off x="7872413" y="1845116"/>
              <a:ext cx="583501" cy="39709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9" name="Straight Arrow Connector 218"/>
            <p:cNvCxnSpPr>
              <a:endCxn id="215" idx="2"/>
            </p:cNvCxnSpPr>
            <p:nvPr/>
          </p:nvCxnSpPr>
          <p:spPr>
            <a:xfrm>
              <a:off x="7871041" y="1587380"/>
              <a:ext cx="584873" cy="6548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0" name="Straight Arrow Connector 219"/>
            <p:cNvCxnSpPr>
              <a:endCxn id="215" idx="2"/>
            </p:cNvCxnSpPr>
            <p:nvPr/>
          </p:nvCxnSpPr>
          <p:spPr>
            <a:xfrm>
              <a:off x="7871042" y="1306910"/>
              <a:ext cx="584873" cy="93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1" name="Oval 220"/>
            <p:cNvSpPr/>
            <p:nvPr/>
          </p:nvSpPr>
          <p:spPr>
            <a:xfrm>
              <a:off x="7086602" y="120015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2" name="Oval 221"/>
            <p:cNvSpPr/>
            <p:nvPr/>
          </p:nvSpPr>
          <p:spPr>
            <a:xfrm>
              <a:off x="7086601" y="147729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3" name="Oval 222"/>
            <p:cNvSpPr/>
            <p:nvPr/>
          </p:nvSpPr>
          <p:spPr>
            <a:xfrm>
              <a:off x="7086600" y="174362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4" name="Oval 223"/>
            <p:cNvSpPr/>
            <p:nvPr/>
          </p:nvSpPr>
          <p:spPr>
            <a:xfrm>
              <a:off x="7086600" y="200416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5" name="Oval 224"/>
            <p:cNvSpPr/>
            <p:nvPr/>
          </p:nvSpPr>
          <p:spPr>
            <a:xfrm>
              <a:off x="7086602" y="2275023"/>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6" name="Oval 225"/>
            <p:cNvSpPr/>
            <p:nvPr/>
          </p:nvSpPr>
          <p:spPr>
            <a:xfrm>
              <a:off x="7654682" y="12001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27" name="Straight Arrow Connector 226"/>
            <p:cNvCxnSpPr>
              <a:stCxn id="221" idx="6"/>
              <a:endCxn id="226" idx="2"/>
            </p:cNvCxnSpPr>
            <p:nvPr/>
          </p:nvCxnSpPr>
          <p:spPr>
            <a:xfrm flipV="1">
              <a:off x="7299277" y="1306910"/>
              <a:ext cx="35540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222" idx="6"/>
              <a:endCxn id="226" idx="2"/>
            </p:cNvCxnSpPr>
            <p:nvPr/>
          </p:nvCxnSpPr>
          <p:spPr>
            <a:xfrm flipV="1">
              <a:off x="7299276" y="1306910"/>
              <a:ext cx="355406" cy="27714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223" idx="6"/>
              <a:endCxn id="226" idx="2"/>
            </p:cNvCxnSpPr>
            <p:nvPr/>
          </p:nvCxnSpPr>
          <p:spPr>
            <a:xfrm flipV="1">
              <a:off x="7299275" y="1306910"/>
              <a:ext cx="355407" cy="5434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0" name="Straight Arrow Connector 229"/>
            <p:cNvCxnSpPr>
              <a:stCxn id="224" idx="6"/>
              <a:endCxn id="226" idx="2"/>
            </p:cNvCxnSpPr>
            <p:nvPr/>
          </p:nvCxnSpPr>
          <p:spPr>
            <a:xfrm flipV="1">
              <a:off x="7299275" y="1306910"/>
              <a:ext cx="355407" cy="80401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1" name="Straight Arrow Connector 230"/>
            <p:cNvCxnSpPr>
              <a:stCxn id="225" idx="6"/>
              <a:endCxn id="226" idx="2"/>
            </p:cNvCxnSpPr>
            <p:nvPr/>
          </p:nvCxnSpPr>
          <p:spPr>
            <a:xfrm flipV="1">
              <a:off x="7299277" y="1306910"/>
              <a:ext cx="355405" cy="10748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2" name="Oval 231"/>
            <p:cNvSpPr/>
            <p:nvPr/>
          </p:nvSpPr>
          <p:spPr>
            <a:xfrm>
              <a:off x="7654681" y="14806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33" name="Straight Arrow Connector 232"/>
            <p:cNvCxnSpPr>
              <a:stCxn id="222" idx="6"/>
              <a:endCxn id="232" idx="2"/>
            </p:cNvCxnSpPr>
            <p:nvPr/>
          </p:nvCxnSpPr>
          <p:spPr>
            <a:xfrm>
              <a:off x="7299276" y="1584058"/>
              <a:ext cx="355405" cy="33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a:stCxn id="223" idx="6"/>
              <a:endCxn id="232" idx="2"/>
            </p:cNvCxnSpPr>
            <p:nvPr/>
          </p:nvCxnSpPr>
          <p:spPr>
            <a:xfrm flipV="1">
              <a:off x="7299275" y="1587379"/>
              <a:ext cx="355406" cy="2630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a:stCxn id="224" idx="6"/>
              <a:endCxn id="232" idx="2"/>
            </p:cNvCxnSpPr>
            <p:nvPr/>
          </p:nvCxnSpPr>
          <p:spPr>
            <a:xfrm flipV="1">
              <a:off x="7299275" y="1587379"/>
              <a:ext cx="355406" cy="5235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6" name="Straight Arrow Connector 235"/>
            <p:cNvCxnSpPr>
              <a:stCxn id="225" idx="6"/>
              <a:endCxn id="238" idx="2"/>
            </p:cNvCxnSpPr>
            <p:nvPr/>
          </p:nvCxnSpPr>
          <p:spPr>
            <a:xfrm flipV="1">
              <a:off x="729927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a:stCxn id="221" idx="6"/>
              <a:endCxn id="232" idx="2"/>
            </p:cNvCxnSpPr>
            <p:nvPr/>
          </p:nvCxnSpPr>
          <p:spPr>
            <a:xfrm>
              <a:off x="7299277" y="1306911"/>
              <a:ext cx="355404" cy="2804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8" name="Oval 237"/>
            <p:cNvSpPr/>
            <p:nvPr/>
          </p:nvSpPr>
          <p:spPr>
            <a:xfrm>
              <a:off x="7656053" y="173835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39" name="Straight Arrow Connector 238"/>
            <p:cNvCxnSpPr>
              <a:stCxn id="223" idx="6"/>
              <a:endCxn id="238" idx="2"/>
            </p:cNvCxnSpPr>
            <p:nvPr/>
          </p:nvCxnSpPr>
          <p:spPr>
            <a:xfrm flipV="1">
              <a:off x="7299275" y="1845116"/>
              <a:ext cx="356778" cy="52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0" name="Straight Arrow Connector 239"/>
            <p:cNvCxnSpPr>
              <a:stCxn id="224" idx="6"/>
              <a:endCxn id="238" idx="2"/>
            </p:cNvCxnSpPr>
            <p:nvPr/>
          </p:nvCxnSpPr>
          <p:spPr>
            <a:xfrm flipV="1">
              <a:off x="7299275" y="1845116"/>
              <a:ext cx="356778" cy="265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a:stCxn id="225" idx="6"/>
              <a:endCxn id="238" idx="2"/>
            </p:cNvCxnSpPr>
            <p:nvPr/>
          </p:nvCxnSpPr>
          <p:spPr>
            <a:xfrm flipV="1">
              <a:off x="729927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2" name="Straight Arrow Connector 241"/>
            <p:cNvCxnSpPr>
              <a:stCxn id="222" idx="6"/>
              <a:endCxn id="238" idx="2"/>
            </p:cNvCxnSpPr>
            <p:nvPr/>
          </p:nvCxnSpPr>
          <p:spPr>
            <a:xfrm>
              <a:off x="7299276" y="1584058"/>
              <a:ext cx="356777" cy="2610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a:stCxn id="221" idx="6"/>
              <a:endCxn id="238" idx="2"/>
            </p:cNvCxnSpPr>
            <p:nvPr/>
          </p:nvCxnSpPr>
          <p:spPr>
            <a:xfrm>
              <a:off x="7299277" y="1306911"/>
              <a:ext cx="356776" cy="5382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4" name="Oval 243"/>
            <p:cNvSpPr/>
            <p:nvPr/>
          </p:nvSpPr>
          <p:spPr>
            <a:xfrm>
              <a:off x="7654680" y="199687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45" name="Straight Arrow Connector 244"/>
            <p:cNvCxnSpPr>
              <a:stCxn id="224" idx="6"/>
              <a:endCxn id="244" idx="2"/>
            </p:cNvCxnSpPr>
            <p:nvPr/>
          </p:nvCxnSpPr>
          <p:spPr>
            <a:xfrm flipV="1">
              <a:off x="7299275" y="2103636"/>
              <a:ext cx="355405" cy="72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a:stCxn id="225" idx="6"/>
              <a:endCxn id="244" idx="2"/>
            </p:cNvCxnSpPr>
            <p:nvPr/>
          </p:nvCxnSpPr>
          <p:spPr>
            <a:xfrm flipV="1">
              <a:off x="7299277" y="2103636"/>
              <a:ext cx="355403" cy="2781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stCxn id="223" idx="6"/>
              <a:endCxn id="244" idx="2"/>
            </p:cNvCxnSpPr>
            <p:nvPr/>
          </p:nvCxnSpPr>
          <p:spPr>
            <a:xfrm>
              <a:off x="7299275" y="1850380"/>
              <a:ext cx="355405" cy="25325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22" idx="6"/>
              <a:endCxn id="244" idx="2"/>
            </p:cNvCxnSpPr>
            <p:nvPr/>
          </p:nvCxnSpPr>
          <p:spPr>
            <a:xfrm>
              <a:off x="7299276" y="1584058"/>
              <a:ext cx="355404" cy="5195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221" idx="6"/>
              <a:endCxn id="244" idx="2"/>
            </p:cNvCxnSpPr>
            <p:nvPr/>
          </p:nvCxnSpPr>
          <p:spPr>
            <a:xfrm>
              <a:off x="7299277" y="1306911"/>
              <a:ext cx="355403" cy="7967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0" name="Oval 249"/>
            <p:cNvSpPr/>
            <p:nvPr/>
          </p:nvSpPr>
          <p:spPr>
            <a:xfrm>
              <a:off x="7654680" y="228140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51" name="Straight Arrow Connector 250"/>
            <p:cNvCxnSpPr>
              <a:stCxn id="225" idx="6"/>
              <a:endCxn id="250" idx="2"/>
            </p:cNvCxnSpPr>
            <p:nvPr/>
          </p:nvCxnSpPr>
          <p:spPr>
            <a:xfrm>
              <a:off x="7299277" y="2381783"/>
              <a:ext cx="355403" cy="63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2" name="Straight Arrow Connector 251"/>
            <p:cNvCxnSpPr>
              <a:stCxn id="224" idx="6"/>
              <a:endCxn id="250" idx="2"/>
            </p:cNvCxnSpPr>
            <p:nvPr/>
          </p:nvCxnSpPr>
          <p:spPr>
            <a:xfrm>
              <a:off x="7299275" y="2110921"/>
              <a:ext cx="355405" cy="2772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a:stCxn id="223" idx="6"/>
              <a:endCxn id="250" idx="2"/>
            </p:cNvCxnSpPr>
            <p:nvPr/>
          </p:nvCxnSpPr>
          <p:spPr>
            <a:xfrm>
              <a:off x="7299275" y="1850380"/>
              <a:ext cx="355405" cy="53778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4" name="Straight Arrow Connector 253"/>
            <p:cNvCxnSpPr>
              <a:stCxn id="222" idx="6"/>
              <a:endCxn id="250" idx="2"/>
            </p:cNvCxnSpPr>
            <p:nvPr/>
          </p:nvCxnSpPr>
          <p:spPr>
            <a:xfrm>
              <a:off x="7299276" y="1584058"/>
              <a:ext cx="355404" cy="80411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21" idx="6"/>
              <a:endCxn id="250" idx="2"/>
            </p:cNvCxnSpPr>
            <p:nvPr/>
          </p:nvCxnSpPr>
          <p:spPr>
            <a:xfrm>
              <a:off x="7299277" y="1306911"/>
              <a:ext cx="355403" cy="108125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pic>
        <p:nvPicPr>
          <p:cNvPr id="21" name="Picture 20"/>
          <p:cNvPicPr>
            <a:picLocks noChangeAspect="1"/>
          </p:cNvPicPr>
          <p:nvPr/>
        </p:nvPicPr>
        <p:blipFill rotWithShape="1">
          <a:blip r:embed="rId3"/>
          <a:srcRect r="66859"/>
          <a:stretch/>
        </p:blipFill>
        <p:spPr>
          <a:xfrm>
            <a:off x="1154144" y="4806586"/>
            <a:ext cx="1986109" cy="1999661"/>
          </a:xfrm>
          <a:prstGeom prst="rect">
            <a:avLst/>
          </a:prstGeom>
        </p:spPr>
      </p:pic>
      <p:pic>
        <p:nvPicPr>
          <p:cNvPr id="138" name="Picture 137"/>
          <p:cNvPicPr>
            <a:picLocks noChangeAspect="1"/>
          </p:cNvPicPr>
          <p:nvPr/>
        </p:nvPicPr>
        <p:blipFill rotWithShape="1">
          <a:blip r:embed="rId3"/>
          <a:srcRect l="67112"/>
          <a:stretch/>
        </p:blipFill>
        <p:spPr>
          <a:xfrm>
            <a:off x="5559704" y="4818802"/>
            <a:ext cx="1970939" cy="1999661"/>
          </a:xfrm>
          <a:prstGeom prst="rect">
            <a:avLst/>
          </a:prstGeom>
        </p:spPr>
      </p:pic>
      <p:sp>
        <p:nvSpPr>
          <p:cNvPr id="22" name="TextBox 21"/>
          <p:cNvSpPr txBox="1"/>
          <p:nvPr/>
        </p:nvSpPr>
        <p:spPr>
          <a:xfrm>
            <a:off x="5806440" y="4756292"/>
            <a:ext cx="373380" cy="253916"/>
          </a:xfrm>
          <a:prstGeom prst="rect">
            <a:avLst/>
          </a:prstGeom>
          <a:solidFill>
            <a:schemeClr val="bg1"/>
          </a:solidFill>
        </p:spPr>
        <p:txBody>
          <a:bodyPr wrap="square" rtlCol="0">
            <a:spAutoFit/>
          </a:bodyPr>
          <a:lstStyle/>
          <a:p>
            <a:r>
              <a:rPr lang="en-US" sz="1050" dirty="0"/>
              <a:t>15</a:t>
            </a:r>
          </a:p>
        </p:txBody>
      </p:sp>
    </p:spTree>
    <p:extLst>
      <p:ext uri="{BB962C8B-B14F-4D97-AF65-F5344CB8AC3E}">
        <p14:creationId xmlns:p14="http://schemas.microsoft.com/office/powerpoint/2010/main" val="42065646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6229350" cy="1325563"/>
          </a:xfrm>
        </p:spPr>
        <p:txBody>
          <a:bodyPr>
            <a:normAutofit/>
          </a:bodyPr>
          <a:lstStyle/>
          <a:p>
            <a:r>
              <a:rPr lang="en-NZ" dirty="0" smtClean="0"/>
              <a:t>Overfitting (high variance) and </a:t>
            </a:r>
            <a:r>
              <a:rPr lang="en-NZ" dirty="0" err="1" smtClean="0"/>
              <a:t>underfitting</a:t>
            </a:r>
            <a:r>
              <a:rPr lang="en-NZ" dirty="0" smtClean="0"/>
              <a:t> (high bias)</a:t>
            </a:r>
            <a:endParaRPr lang="en-NZ" dirty="0"/>
          </a:p>
        </p:txBody>
      </p:sp>
      <p:sp>
        <p:nvSpPr>
          <p:cNvPr id="3" name="Content Placeholder 2"/>
          <p:cNvSpPr>
            <a:spLocks noGrp="1"/>
          </p:cNvSpPr>
          <p:nvPr>
            <p:ph idx="1"/>
          </p:nvPr>
        </p:nvSpPr>
        <p:spPr>
          <a:xfrm>
            <a:off x="85345" y="1825624"/>
            <a:ext cx="8955848" cy="4843399"/>
          </a:xfrm>
        </p:spPr>
        <p:txBody>
          <a:bodyPr>
            <a:normAutofit fontScale="77500" lnSpcReduction="20000"/>
          </a:bodyPr>
          <a:lstStyle/>
          <a:p>
            <a:r>
              <a:rPr lang="en-NZ" dirty="0"/>
              <a:t>The fundamental issue in machine learning is the tension between </a:t>
            </a:r>
            <a:r>
              <a:rPr lang="en-NZ" dirty="0" smtClean="0"/>
              <a:t>optimization and </a:t>
            </a:r>
            <a:r>
              <a:rPr lang="en-NZ" dirty="0"/>
              <a:t>generalization. </a:t>
            </a:r>
            <a:endParaRPr lang="en-NZ" dirty="0" smtClean="0"/>
          </a:p>
          <a:p>
            <a:r>
              <a:rPr lang="en-NZ" dirty="0" smtClean="0"/>
              <a:t>Optimization </a:t>
            </a:r>
            <a:r>
              <a:rPr lang="en-NZ" dirty="0"/>
              <a:t>refers to the process of adjusting a model to get </a:t>
            </a:r>
            <a:r>
              <a:rPr lang="en-NZ" dirty="0" smtClean="0"/>
              <a:t>the best </a:t>
            </a:r>
            <a:r>
              <a:rPr lang="en-NZ" dirty="0"/>
              <a:t>performance possible on the training </a:t>
            </a:r>
            <a:r>
              <a:rPr lang="en-NZ" dirty="0" smtClean="0"/>
              <a:t>data</a:t>
            </a:r>
            <a:endParaRPr lang="en-NZ" dirty="0"/>
          </a:p>
          <a:p>
            <a:r>
              <a:rPr lang="en-NZ" dirty="0" smtClean="0"/>
              <a:t>Generalization </a:t>
            </a:r>
            <a:r>
              <a:rPr lang="en-NZ" dirty="0"/>
              <a:t>refers to how well the trained model performs on data it </a:t>
            </a:r>
            <a:r>
              <a:rPr lang="en-NZ" dirty="0" smtClean="0"/>
              <a:t>has never </a:t>
            </a:r>
            <a:r>
              <a:rPr lang="en-NZ" dirty="0"/>
              <a:t>seen </a:t>
            </a:r>
            <a:r>
              <a:rPr lang="en-NZ" dirty="0" smtClean="0"/>
              <a:t>before</a:t>
            </a:r>
          </a:p>
          <a:p>
            <a:r>
              <a:rPr lang="en-NZ" dirty="0" smtClean="0"/>
              <a:t>The </a:t>
            </a:r>
            <a:r>
              <a:rPr lang="en-NZ" dirty="0"/>
              <a:t>goal of the game is to get good </a:t>
            </a:r>
            <a:r>
              <a:rPr lang="en-NZ" dirty="0" smtClean="0"/>
              <a:t>generalization</a:t>
            </a:r>
          </a:p>
          <a:p>
            <a:r>
              <a:rPr lang="en-NZ" dirty="0"/>
              <a:t>At the beginning of training, optimization and generalization are </a:t>
            </a:r>
            <a:r>
              <a:rPr lang="en-NZ" dirty="0" smtClean="0"/>
              <a:t>correlated: while </a:t>
            </a:r>
            <a:r>
              <a:rPr lang="en-NZ" dirty="0"/>
              <a:t>this is happening</a:t>
            </a:r>
            <a:r>
              <a:rPr lang="en-NZ" dirty="0" smtClean="0"/>
              <a:t>, your </a:t>
            </a:r>
            <a:r>
              <a:rPr lang="en-NZ" dirty="0"/>
              <a:t>model is said to be </a:t>
            </a:r>
            <a:r>
              <a:rPr lang="en-NZ" dirty="0" err="1"/>
              <a:t>underfit</a:t>
            </a:r>
            <a:r>
              <a:rPr lang="en-NZ" dirty="0"/>
              <a:t>: there is still progress to be made; the network </a:t>
            </a:r>
            <a:r>
              <a:rPr lang="en-NZ" dirty="0" smtClean="0"/>
              <a:t>hasn’t yet </a:t>
            </a:r>
            <a:r>
              <a:rPr lang="en-NZ" dirty="0" err="1"/>
              <a:t>modeled</a:t>
            </a:r>
            <a:r>
              <a:rPr lang="en-NZ" dirty="0"/>
              <a:t> all relevant patterns in the training data. </a:t>
            </a:r>
            <a:endParaRPr lang="en-NZ" dirty="0" smtClean="0"/>
          </a:p>
          <a:p>
            <a:r>
              <a:rPr lang="en-NZ" dirty="0" smtClean="0"/>
              <a:t>But </a:t>
            </a:r>
            <a:r>
              <a:rPr lang="en-NZ" dirty="0"/>
              <a:t>after a certain number </a:t>
            </a:r>
            <a:r>
              <a:rPr lang="en-NZ" dirty="0" smtClean="0"/>
              <a:t>of iterations </a:t>
            </a:r>
            <a:r>
              <a:rPr lang="en-NZ" dirty="0"/>
              <a:t>on the training data, generalization stops improving, and validation </a:t>
            </a:r>
            <a:r>
              <a:rPr lang="en-NZ" dirty="0" smtClean="0"/>
              <a:t>metrics stall </a:t>
            </a:r>
            <a:r>
              <a:rPr lang="en-NZ" dirty="0"/>
              <a:t>and then begin to degrade: the model is starting to </a:t>
            </a:r>
            <a:r>
              <a:rPr lang="en-NZ" dirty="0" err="1"/>
              <a:t>overfit</a:t>
            </a:r>
            <a:r>
              <a:rPr lang="en-NZ" dirty="0"/>
              <a:t>. </a:t>
            </a:r>
            <a:endParaRPr lang="en-NZ" dirty="0" smtClean="0"/>
          </a:p>
          <a:p>
            <a:r>
              <a:rPr lang="en-NZ" dirty="0" smtClean="0"/>
              <a:t>That </a:t>
            </a:r>
            <a:r>
              <a:rPr lang="en-NZ" dirty="0"/>
              <a:t>is, it’s </a:t>
            </a:r>
            <a:r>
              <a:rPr lang="en-NZ" dirty="0" smtClean="0"/>
              <a:t>beginning to </a:t>
            </a:r>
            <a:r>
              <a:rPr lang="en-NZ" dirty="0"/>
              <a:t>learn patterns that are specific to the training data but that are misleading or </a:t>
            </a:r>
            <a:r>
              <a:rPr lang="en-NZ" dirty="0" smtClean="0"/>
              <a:t>irrelevant when </a:t>
            </a:r>
            <a:r>
              <a:rPr lang="en-NZ" dirty="0"/>
              <a:t>it comes to new data</a:t>
            </a:r>
            <a:r>
              <a:rPr lang="en-NZ" dirty="0" smtClean="0"/>
              <a:t>.</a:t>
            </a:r>
          </a:p>
          <a:p>
            <a:r>
              <a:rPr lang="en-NZ" dirty="0"/>
              <a:t>To prevent a model from learning misleading or irrelevant patterns found in </a:t>
            </a:r>
            <a:r>
              <a:rPr lang="en-NZ" dirty="0" smtClean="0"/>
              <a:t>the training </a:t>
            </a:r>
            <a:r>
              <a:rPr lang="en-NZ" dirty="0"/>
              <a:t>data, </a:t>
            </a:r>
            <a:r>
              <a:rPr lang="en-NZ" i="1" dirty="0"/>
              <a:t>the best solution is to get more training data</a:t>
            </a:r>
            <a:r>
              <a:rPr lang="en-NZ" dirty="0"/>
              <a:t>. </a:t>
            </a:r>
            <a:endParaRPr lang="en-NZ" dirty="0" smtClean="0"/>
          </a:p>
          <a:p>
            <a:r>
              <a:rPr lang="en-NZ" dirty="0" smtClean="0"/>
              <a:t>When </a:t>
            </a:r>
            <a:r>
              <a:rPr lang="en-NZ" dirty="0"/>
              <a:t>that isn’t possible, the next-best solution is </a:t>
            </a:r>
            <a:r>
              <a:rPr lang="en-NZ" dirty="0" smtClean="0"/>
              <a:t>to modulate </a:t>
            </a:r>
            <a:r>
              <a:rPr lang="en-NZ" dirty="0"/>
              <a:t>the quantity of information that your model is allowed to store or to </a:t>
            </a:r>
            <a:r>
              <a:rPr lang="en-NZ" dirty="0" smtClean="0"/>
              <a:t>add constraints </a:t>
            </a:r>
            <a:r>
              <a:rPr lang="en-NZ" dirty="0"/>
              <a:t>on what information it’s allowed to store. </a:t>
            </a:r>
            <a:endParaRPr lang="en-NZ" dirty="0" smtClean="0"/>
          </a:p>
          <a:p>
            <a:r>
              <a:rPr lang="en-NZ" dirty="0" smtClean="0"/>
              <a:t>The </a:t>
            </a:r>
            <a:r>
              <a:rPr lang="en-NZ" dirty="0"/>
              <a:t>processing of fighting overfitting this way is called </a:t>
            </a:r>
            <a:r>
              <a:rPr lang="en-NZ" i="1" dirty="0"/>
              <a:t>regularization</a:t>
            </a:r>
            <a:r>
              <a:rPr lang="en-NZ" dirty="0"/>
              <a:t>.</a:t>
            </a:r>
          </a:p>
        </p:txBody>
      </p:sp>
      <p:pic>
        <p:nvPicPr>
          <p:cNvPr id="9" name="Picture 8"/>
          <p:cNvPicPr>
            <a:picLocks noChangeAspect="1"/>
          </p:cNvPicPr>
          <p:nvPr/>
        </p:nvPicPr>
        <p:blipFill>
          <a:blip r:embed="rId3"/>
          <a:stretch>
            <a:fillRect/>
          </a:stretch>
        </p:blipFill>
        <p:spPr>
          <a:xfrm>
            <a:off x="6451046" y="0"/>
            <a:ext cx="2590147" cy="1825625"/>
          </a:xfrm>
          <a:prstGeom prst="rect">
            <a:avLst/>
          </a:prstGeom>
        </p:spPr>
      </p:pic>
    </p:spTree>
    <p:extLst>
      <p:ext uri="{BB962C8B-B14F-4D97-AF65-F5344CB8AC3E}">
        <p14:creationId xmlns:p14="http://schemas.microsoft.com/office/powerpoint/2010/main" val="2284183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275" y="131763"/>
            <a:ext cx="7886700" cy="915988"/>
          </a:xfrm>
        </p:spPr>
        <p:txBody>
          <a:bodyPr/>
          <a:lstStyle/>
          <a:p>
            <a:r>
              <a:rPr lang="en-NZ" dirty="0" smtClean="0"/>
              <a:t>Overfitting </a:t>
            </a:r>
            <a:endParaRPr lang="en-US" dirty="0"/>
          </a:p>
        </p:txBody>
      </p:sp>
      <p:sp>
        <p:nvSpPr>
          <p:cNvPr id="3" name="Content Placeholder 2"/>
          <p:cNvSpPr>
            <a:spLocks noGrp="1"/>
          </p:cNvSpPr>
          <p:nvPr>
            <p:ph idx="1"/>
          </p:nvPr>
        </p:nvSpPr>
        <p:spPr>
          <a:xfrm>
            <a:off x="85725" y="1457325"/>
            <a:ext cx="9058275" cy="4191000"/>
          </a:xfrm>
        </p:spPr>
        <p:txBody>
          <a:bodyPr>
            <a:normAutofit/>
          </a:bodyPr>
          <a:lstStyle/>
          <a:p>
            <a:r>
              <a:rPr lang="en-NZ" sz="3000" dirty="0"/>
              <a:t>In deep learning we try to use complex/flexible/deep  models that will capture complex patterns </a:t>
            </a:r>
            <a:endParaRPr lang="en-NZ" sz="3000" dirty="0" smtClean="0"/>
          </a:p>
          <a:p>
            <a:r>
              <a:rPr lang="en-NZ" sz="3000" dirty="0" smtClean="0"/>
              <a:t>We can use </a:t>
            </a:r>
            <a:r>
              <a:rPr lang="en-NZ" sz="3000" dirty="0"/>
              <a:t>several techniques to prevent </a:t>
            </a:r>
            <a:r>
              <a:rPr lang="en-NZ" sz="3000" dirty="0" smtClean="0"/>
              <a:t>overfitting</a:t>
            </a:r>
            <a:endParaRPr lang="en-NZ" sz="3000" dirty="0"/>
          </a:p>
          <a:p>
            <a:pPr marL="900113" lvl="1" indent="-557213">
              <a:buFont typeface="+mj-lt"/>
              <a:buAutoNum type="arabicPeriod"/>
            </a:pPr>
            <a:r>
              <a:rPr lang="en-NZ" sz="2700" dirty="0"/>
              <a:t>Early </a:t>
            </a:r>
            <a:r>
              <a:rPr lang="en-NZ" sz="2700" dirty="0" smtClean="0"/>
              <a:t>termination</a:t>
            </a:r>
          </a:p>
          <a:p>
            <a:pPr marL="900113" lvl="1" indent="-557213">
              <a:buFont typeface="+mj-lt"/>
              <a:buAutoNum type="arabicPeriod"/>
            </a:pPr>
            <a:r>
              <a:rPr lang="en-NZ" sz="2700" dirty="0" smtClean="0"/>
              <a:t>Reducing the network size</a:t>
            </a:r>
            <a:endParaRPr lang="en-NZ" sz="2700" dirty="0"/>
          </a:p>
          <a:p>
            <a:pPr marL="900113" lvl="1" indent="-557213">
              <a:buFont typeface="+mj-lt"/>
              <a:buAutoNum type="arabicPeriod"/>
            </a:pPr>
            <a:r>
              <a:rPr lang="en-NZ" sz="2700" dirty="0"/>
              <a:t>Regularization</a:t>
            </a:r>
          </a:p>
          <a:p>
            <a:pPr marL="900113" lvl="1" indent="-557213">
              <a:buFont typeface="+mj-lt"/>
              <a:buAutoNum type="arabicPeriod"/>
            </a:pPr>
            <a:r>
              <a:rPr lang="en-NZ" sz="2700" dirty="0" smtClean="0"/>
              <a:t>Dropout</a:t>
            </a:r>
          </a:p>
          <a:p>
            <a:pPr marL="900113" lvl="1" indent="-557213">
              <a:buFont typeface="+mj-lt"/>
              <a:buAutoNum type="arabicPeriod"/>
            </a:pPr>
            <a:r>
              <a:rPr lang="en-NZ" sz="2700" dirty="0" smtClean="0"/>
              <a:t>Get more training data</a:t>
            </a:r>
            <a:endParaRPr lang="en-US" sz="2700" dirty="0"/>
          </a:p>
        </p:txBody>
      </p:sp>
    </p:spTree>
    <p:extLst>
      <p:ext uri="{BB962C8B-B14F-4D97-AF65-F5344CB8AC3E}">
        <p14:creationId xmlns:p14="http://schemas.microsoft.com/office/powerpoint/2010/main" val="1682656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Deep learning and artificial neural networks</a:t>
            </a:r>
            <a:endParaRPr lang="en-NZ" dirty="0"/>
          </a:p>
        </p:txBody>
      </p:sp>
      <p:sp>
        <p:nvSpPr>
          <p:cNvPr id="3" name="Content Placeholder 2"/>
          <p:cNvSpPr>
            <a:spLocks noGrp="1"/>
          </p:cNvSpPr>
          <p:nvPr>
            <p:ph idx="1"/>
          </p:nvPr>
        </p:nvSpPr>
        <p:spPr/>
        <p:txBody>
          <a:bodyPr/>
          <a:lstStyle/>
          <a:p>
            <a:endParaRPr lang="en-NZ"/>
          </a:p>
        </p:txBody>
      </p:sp>
    </p:spTree>
    <p:extLst>
      <p:ext uri="{BB962C8B-B14F-4D97-AF65-F5344CB8AC3E}">
        <p14:creationId xmlns:p14="http://schemas.microsoft.com/office/powerpoint/2010/main" val="21106456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Techniques to prevent overfitting</a:t>
            </a:r>
            <a:br>
              <a:rPr lang="en-NZ" dirty="0" smtClean="0"/>
            </a:br>
            <a:r>
              <a:rPr lang="en-NZ" dirty="0" smtClean="0"/>
              <a:t>1. Early termination </a:t>
            </a:r>
            <a:endParaRPr lang="en-US" dirty="0"/>
          </a:p>
        </p:txBody>
      </p:sp>
      <p:pic>
        <p:nvPicPr>
          <p:cNvPr id="348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654"/>
          <a:stretch/>
        </p:blipFill>
        <p:spPr bwMode="auto">
          <a:xfrm>
            <a:off x="974832" y="2094140"/>
            <a:ext cx="7045559" cy="3686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35162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52703"/>
          </a:xfrm>
        </p:spPr>
        <p:txBody>
          <a:bodyPr>
            <a:normAutofit fontScale="90000"/>
          </a:bodyPr>
          <a:lstStyle/>
          <a:p>
            <a:r>
              <a:rPr lang="en-NZ" dirty="0"/>
              <a:t>Techniques to prevent overfitting</a:t>
            </a:r>
            <a:br>
              <a:rPr lang="en-NZ" dirty="0"/>
            </a:br>
            <a:r>
              <a:rPr lang="en-NZ" dirty="0"/>
              <a:t>2</a:t>
            </a:r>
            <a:r>
              <a:rPr lang="en-NZ" dirty="0" smtClean="0"/>
              <a:t>. Reducing the networks size</a:t>
            </a:r>
            <a:endParaRPr lang="en-NZ" dirty="0"/>
          </a:p>
        </p:txBody>
      </p:sp>
      <p:sp>
        <p:nvSpPr>
          <p:cNvPr id="3" name="Content Placeholder 2"/>
          <p:cNvSpPr>
            <a:spLocks noGrp="1"/>
          </p:cNvSpPr>
          <p:nvPr>
            <p:ph idx="1"/>
          </p:nvPr>
        </p:nvSpPr>
        <p:spPr>
          <a:xfrm>
            <a:off x="408824" y="1332792"/>
            <a:ext cx="7886700" cy="3636665"/>
          </a:xfrm>
        </p:spPr>
        <p:txBody>
          <a:bodyPr>
            <a:normAutofit fontScale="77500" lnSpcReduction="20000"/>
          </a:bodyPr>
          <a:lstStyle/>
          <a:p>
            <a:r>
              <a:rPr lang="en-NZ" dirty="0"/>
              <a:t>The simplest way to prevent overfitting is to reduce the size of the model: </a:t>
            </a:r>
            <a:endParaRPr lang="en-NZ" dirty="0" smtClean="0"/>
          </a:p>
          <a:p>
            <a:pPr lvl="1"/>
            <a:r>
              <a:rPr lang="en-NZ" dirty="0" smtClean="0"/>
              <a:t>the number  of </a:t>
            </a:r>
            <a:r>
              <a:rPr lang="en-NZ" dirty="0"/>
              <a:t>learnable parameters in the model (which is determined by the number of </a:t>
            </a:r>
            <a:r>
              <a:rPr lang="en-NZ" dirty="0" smtClean="0"/>
              <a:t>layers and </a:t>
            </a:r>
            <a:r>
              <a:rPr lang="en-NZ" dirty="0"/>
              <a:t>the number of units per layer). </a:t>
            </a:r>
            <a:endParaRPr lang="en-NZ" dirty="0" smtClean="0"/>
          </a:p>
          <a:p>
            <a:r>
              <a:rPr lang="en-NZ" dirty="0" smtClean="0"/>
              <a:t>Intuitively</a:t>
            </a:r>
            <a:r>
              <a:rPr lang="en-NZ" dirty="0"/>
              <a:t>, a model </a:t>
            </a:r>
            <a:r>
              <a:rPr lang="en-NZ" dirty="0" smtClean="0"/>
              <a:t>with more </a:t>
            </a:r>
            <a:r>
              <a:rPr lang="en-NZ" dirty="0"/>
              <a:t>parameters has more memorization </a:t>
            </a:r>
            <a:r>
              <a:rPr lang="en-NZ" dirty="0" smtClean="0"/>
              <a:t>capacity/flexibility </a:t>
            </a:r>
            <a:r>
              <a:rPr lang="en-NZ" dirty="0"/>
              <a:t>and therefore can easily learn a </a:t>
            </a:r>
            <a:r>
              <a:rPr lang="en-NZ" dirty="0" smtClean="0"/>
              <a:t>perfect dictionary-like </a:t>
            </a:r>
            <a:r>
              <a:rPr lang="en-NZ" dirty="0"/>
              <a:t>mapping between training samples and their </a:t>
            </a:r>
            <a:r>
              <a:rPr lang="en-NZ" dirty="0" smtClean="0"/>
              <a:t>targets</a:t>
            </a:r>
          </a:p>
          <a:p>
            <a:r>
              <a:rPr lang="en-NZ" dirty="0"/>
              <a:t>But such a </a:t>
            </a:r>
            <a:r>
              <a:rPr lang="en-NZ" dirty="0" smtClean="0"/>
              <a:t>model could be </a:t>
            </a:r>
            <a:r>
              <a:rPr lang="en-NZ" dirty="0"/>
              <a:t>useless for classifying new </a:t>
            </a:r>
            <a:r>
              <a:rPr lang="en-NZ" dirty="0" smtClean="0"/>
              <a:t>samples</a:t>
            </a:r>
          </a:p>
          <a:p>
            <a:r>
              <a:rPr lang="en-NZ" dirty="0" smtClean="0"/>
              <a:t>If </a:t>
            </a:r>
            <a:r>
              <a:rPr lang="en-NZ" dirty="0"/>
              <a:t>the network has limited memorization resources, it won’t </a:t>
            </a:r>
            <a:r>
              <a:rPr lang="en-NZ" dirty="0" smtClean="0"/>
              <a:t>be able </a:t>
            </a:r>
            <a:r>
              <a:rPr lang="en-NZ" dirty="0"/>
              <a:t>to learn this mapping as easily; thus, in order to minimize its loss, it will have </a:t>
            </a:r>
            <a:r>
              <a:rPr lang="en-NZ" dirty="0" smtClean="0"/>
              <a:t>to resort </a:t>
            </a:r>
            <a:r>
              <a:rPr lang="en-NZ" dirty="0"/>
              <a:t>to learning compressed representations that have predictive power </a:t>
            </a:r>
            <a:r>
              <a:rPr lang="en-NZ" dirty="0" smtClean="0"/>
              <a:t>regarding the targets</a:t>
            </a:r>
          </a:p>
          <a:p>
            <a:r>
              <a:rPr lang="en-NZ" dirty="0"/>
              <a:t>At the </a:t>
            </a:r>
            <a:r>
              <a:rPr lang="en-NZ" dirty="0" smtClean="0"/>
              <a:t>same time</a:t>
            </a:r>
            <a:r>
              <a:rPr lang="en-NZ" dirty="0"/>
              <a:t>, keep in mind that you should use models that have enough parameters that </a:t>
            </a:r>
            <a:r>
              <a:rPr lang="en-NZ" dirty="0" smtClean="0"/>
              <a:t>they don’t </a:t>
            </a:r>
            <a:r>
              <a:rPr lang="en-NZ" dirty="0" err="1"/>
              <a:t>underfit</a:t>
            </a:r>
            <a:r>
              <a:rPr lang="en-NZ" dirty="0"/>
              <a:t>: your model shouldn’t be starved for memorization resources. </a:t>
            </a:r>
            <a:endParaRPr lang="en-NZ" dirty="0" smtClean="0"/>
          </a:p>
          <a:p>
            <a:r>
              <a:rPr lang="en-NZ" dirty="0" smtClean="0"/>
              <a:t>There is  a </a:t>
            </a:r>
            <a:r>
              <a:rPr lang="en-NZ" dirty="0"/>
              <a:t>compromise to be found between too much capacity and not enough </a:t>
            </a:r>
            <a:r>
              <a:rPr lang="en-NZ" dirty="0" smtClean="0"/>
              <a:t>capacity (bias/variance trade-off).</a:t>
            </a:r>
            <a:endParaRPr lang="en-NZ" dirty="0"/>
          </a:p>
        </p:txBody>
      </p:sp>
      <p:grpSp>
        <p:nvGrpSpPr>
          <p:cNvPr id="4" name="Group 3"/>
          <p:cNvGrpSpPr/>
          <p:nvPr/>
        </p:nvGrpSpPr>
        <p:grpSpPr>
          <a:xfrm>
            <a:off x="6506539" y="5611958"/>
            <a:ext cx="1337343" cy="817360"/>
            <a:chOff x="1253012" y="2038350"/>
            <a:chExt cx="1642588" cy="752940"/>
          </a:xfrm>
        </p:grpSpPr>
        <p:sp>
          <p:nvSpPr>
            <p:cNvPr id="5" name="Oval 4"/>
            <p:cNvSpPr/>
            <p:nvPr/>
          </p:nvSpPr>
          <p:spPr>
            <a:xfrm>
              <a:off x="1253012" y="2421971"/>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1255668" y="2102091"/>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1991554" y="20383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a:stCxn id="6" idx="6"/>
            </p:cNvCxnSpPr>
            <p:nvPr/>
          </p:nvCxnSpPr>
          <p:spPr>
            <a:xfrm flipV="1">
              <a:off x="1468343" y="2145111"/>
              <a:ext cx="525867" cy="6374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5" idx="6"/>
              <a:endCxn id="7" idx="2"/>
            </p:cNvCxnSpPr>
            <p:nvPr/>
          </p:nvCxnSpPr>
          <p:spPr>
            <a:xfrm flipV="1">
              <a:off x="1465687" y="2145110"/>
              <a:ext cx="525867" cy="3836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991553" y="2315497"/>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6" idx="6"/>
              <a:endCxn id="10" idx="2"/>
            </p:cNvCxnSpPr>
            <p:nvPr/>
          </p:nvCxnSpPr>
          <p:spPr>
            <a:xfrm>
              <a:off x="1468343" y="2208851"/>
              <a:ext cx="523210" cy="21340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5" idx="6"/>
              <a:endCxn id="10" idx="2"/>
            </p:cNvCxnSpPr>
            <p:nvPr/>
          </p:nvCxnSpPr>
          <p:spPr>
            <a:xfrm flipV="1">
              <a:off x="1465687" y="2422257"/>
              <a:ext cx="525866" cy="10647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6"/>
            </p:cNvCxnSpPr>
            <p:nvPr/>
          </p:nvCxnSpPr>
          <p:spPr>
            <a:xfrm>
              <a:off x="1468343" y="2208851"/>
              <a:ext cx="525865" cy="47972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6"/>
              <a:endCxn id="18" idx="2"/>
            </p:cNvCxnSpPr>
            <p:nvPr/>
          </p:nvCxnSpPr>
          <p:spPr>
            <a:xfrm>
              <a:off x="1465687" y="2528731"/>
              <a:ext cx="525867" cy="15579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8" idx="6"/>
              <a:endCxn id="19" idx="2"/>
            </p:cNvCxnSpPr>
            <p:nvPr/>
          </p:nvCxnSpPr>
          <p:spPr>
            <a:xfrm flipV="1">
              <a:off x="2204229" y="2361251"/>
              <a:ext cx="478696" cy="32327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6"/>
              <a:endCxn id="19" idx="2"/>
            </p:cNvCxnSpPr>
            <p:nvPr/>
          </p:nvCxnSpPr>
          <p:spPr>
            <a:xfrm flipV="1">
              <a:off x="2204228" y="2361251"/>
              <a:ext cx="478697" cy="6100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6"/>
              <a:endCxn id="19" idx="2"/>
            </p:cNvCxnSpPr>
            <p:nvPr/>
          </p:nvCxnSpPr>
          <p:spPr>
            <a:xfrm>
              <a:off x="2204229" y="2145110"/>
              <a:ext cx="478696" cy="21614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1991554" y="257777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682925" y="2254491"/>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1265848" y="5253112"/>
            <a:ext cx="2384321" cy="1424984"/>
            <a:chOff x="5779980" y="1200150"/>
            <a:chExt cx="2888610" cy="1294778"/>
          </a:xfrm>
        </p:grpSpPr>
        <p:sp>
          <p:nvSpPr>
            <p:cNvPr id="21" name="Oval 20"/>
            <p:cNvSpPr/>
            <p:nvPr/>
          </p:nvSpPr>
          <p:spPr>
            <a:xfrm>
              <a:off x="5779980" y="1937183"/>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5779980" y="1688499"/>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5779980" y="1439816"/>
              <a:ext cx="212675" cy="21352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6518522" y="120015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5" name="Straight Arrow Connector 24"/>
            <p:cNvCxnSpPr>
              <a:stCxn id="23" idx="6"/>
              <a:endCxn id="24" idx="2"/>
            </p:cNvCxnSpPr>
            <p:nvPr/>
          </p:nvCxnSpPr>
          <p:spPr>
            <a:xfrm flipV="1">
              <a:off x="5992655" y="1306911"/>
              <a:ext cx="525867" cy="23966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2" idx="6"/>
              <a:endCxn id="24" idx="2"/>
            </p:cNvCxnSpPr>
            <p:nvPr/>
          </p:nvCxnSpPr>
          <p:spPr>
            <a:xfrm flipV="1">
              <a:off x="5992655" y="1306911"/>
              <a:ext cx="525867" cy="48834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6"/>
              <a:endCxn id="24" idx="2"/>
            </p:cNvCxnSpPr>
            <p:nvPr/>
          </p:nvCxnSpPr>
          <p:spPr>
            <a:xfrm flipV="1">
              <a:off x="5992655" y="1306911"/>
              <a:ext cx="525867" cy="73703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518521" y="147729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29" name="Straight Arrow Connector 28"/>
            <p:cNvCxnSpPr>
              <a:stCxn id="23" idx="6"/>
              <a:endCxn id="28" idx="2"/>
            </p:cNvCxnSpPr>
            <p:nvPr/>
          </p:nvCxnSpPr>
          <p:spPr>
            <a:xfrm>
              <a:off x="5992655" y="1546576"/>
              <a:ext cx="525866" cy="3748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2" idx="6"/>
              <a:endCxn id="28" idx="2"/>
            </p:cNvCxnSpPr>
            <p:nvPr/>
          </p:nvCxnSpPr>
          <p:spPr>
            <a:xfrm flipV="1">
              <a:off x="5992655" y="1584059"/>
              <a:ext cx="525866" cy="2112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1" idx="6"/>
              <a:endCxn id="28" idx="2"/>
            </p:cNvCxnSpPr>
            <p:nvPr/>
          </p:nvCxnSpPr>
          <p:spPr>
            <a:xfrm flipV="1">
              <a:off x="5992655" y="1584059"/>
              <a:ext cx="525866" cy="45988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6518520" y="174362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3" name="Straight Arrow Connector 32"/>
            <p:cNvCxnSpPr>
              <a:stCxn id="23" idx="6"/>
              <a:endCxn id="32" idx="2"/>
            </p:cNvCxnSpPr>
            <p:nvPr/>
          </p:nvCxnSpPr>
          <p:spPr>
            <a:xfrm>
              <a:off x="5992655" y="1546576"/>
              <a:ext cx="525865" cy="30380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2" idx="6"/>
              <a:endCxn id="32" idx="2"/>
            </p:cNvCxnSpPr>
            <p:nvPr/>
          </p:nvCxnSpPr>
          <p:spPr>
            <a:xfrm>
              <a:off x="5992655" y="1795260"/>
              <a:ext cx="525865" cy="551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1" idx="6"/>
              <a:endCxn id="32" idx="2"/>
            </p:cNvCxnSpPr>
            <p:nvPr/>
          </p:nvCxnSpPr>
          <p:spPr>
            <a:xfrm flipV="1">
              <a:off x="5992655" y="1850381"/>
              <a:ext cx="525865" cy="19356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6518520" y="200416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37" name="Straight Arrow Connector 36"/>
            <p:cNvCxnSpPr>
              <a:stCxn id="23" idx="6"/>
              <a:endCxn id="36" idx="2"/>
            </p:cNvCxnSpPr>
            <p:nvPr/>
          </p:nvCxnSpPr>
          <p:spPr>
            <a:xfrm>
              <a:off x="5992655" y="1546576"/>
              <a:ext cx="525864" cy="56434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2" idx="6"/>
              <a:endCxn id="36" idx="2"/>
            </p:cNvCxnSpPr>
            <p:nvPr/>
          </p:nvCxnSpPr>
          <p:spPr>
            <a:xfrm>
              <a:off x="5992655" y="1795260"/>
              <a:ext cx="525864" cy="31566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21" idx="6"/>
              <a:endCxn id="36" idx="2"/>
            </p:cNvCxnSpPr>
            <p:nvPr/>
          </p:nvCxnSpPr>
          <p:spPr>
            <a:xfrm>
              <a:off x="5992655" y="2043943"/>
              <a:ext cx="525864" cy="6697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6518522" y="2275023"/>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1" name="Straight Arrow Connector 40"/>
            <p:cNvCxnSpPr>
              <a:stCxn id="23" idx="6"/>
              <a:endCxn id="40" idx="2"/>
            </p:cNvCxnSpPr>
            <p:nvPr/>
          </p:nvCxnSpPr>
          <p:spPr>
            <a:xfrm>
              <a:off x="5992655" y="1546576"/>
              <a:ext cx="525867" cy="83520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22" idx="6"/>
              <a:endCxn id="40" idx="2"/>
            </p:cNvCxnSpPr>
            <p:nvPr/>
          </p:nvCxnSpPr>
          <p:spPr>
            <a:xfrm>
              <a:off x="5992655" y="1795260"/>
              <a:ext cx="525867" cy="5865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21" idx="6"/>
              <a:endCxn id="40" idx="2"/>
            </p:cNvCxnSpPr>
            <p:nvPr/>
          </p:nvCxnSpPr>
          <p:spPr>
            <a:xfrm>
              <a:off x="5992655" y="2043943"/>
              <a:ext cx="525867" cy="33784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7086602" y="12001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45" name="Straight Arrow Connector 44"/>
            <p:cNvCxnSpPr>
              <a:stCxn id="24" idx="6"/>
              <a:endCxn id="44" idx="2"/>
            </p:cNvCxnSpPr>
            <p:nvPr/>
          </p:nvCxnSpPr>
          <p:spPr>
            <a:xfrm flipV="1">
              <a:off x="6731197" y="1306910"/>
              <a:ext cx="35540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8" idx="6"/>
              <a:endCxn id="44" idx="2"/>
            </p:cNvCxnSpPr>
            <p:nvPr/>
          </p:nvCxnSpPr>
          <p:spPr>
            <a:xfrm flipV="1">
              <a:off x="6731196" y="1306910"/>
              <a:ext cx="355406" cy="27714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2" idx="6"/>
              <a:endCxn id="44" idx="2"/>
            </p:cNvCxnSpPr>
            <p:nvPr/>
          </p:nvCxnSpPr>
          <p:spPr>
            <a:xfrm flipV="1">
              <a:off x="6731195" y="1306910"/>
              <a:ext cx="355407" cy="5434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6" idx="6"/>
              <a:endCxn id="44" idx="2"/>
            </p:cNvCxnSpPr>
            <p:nvPr/>
          </p:nvCxnSpPr>
          <p:spPr>
            <a:xfrm flipV="1">
              <a:off x="6731195" y="1306910"/>
              <a:ext cx="355407" cy="80401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40" idx="6"/>
              <a:endCxn id="44" idx="2"/>
            </p:cNvCxnSpPr>
            <p:nvPr/>
          </p:nvCxnSpPr>
          <p:spPr>
            <a:xfrm flipV="1">
              <a:off x="6731197" y="1306910"/>
              <a:ext cx="355405" cy="10748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7086601" y="14806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1" name="Straight Arrow Connector 50"/>
            <p:cNvCxnSpPr>
              <a:stCxn id="28" idx="6"/>
              <a:endCxn id="50" idx="2"/>
            </p:cNvCxnSpPr>
            <p:nvPr/>
          </p:nvCxnSpPr>
          <p:spPr>
            <a:xfrm>
              <a:off x="6731196" y="1584058"/>
              <a:ext cx="355405" cy="33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6"/>
              <a:endCxn id="50" idx="2"/>
            </p:cNvCxnSpPr>
            <p:nvPr/>
          </p:nvCxnSpPr>
          <p:spPr>
            <a:xfrm flipV="1">
              <a:off x="6731195" y="1587379"/>
              <a:ext cx="355406" cy="2630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36" idx="6"/>
              <a:endCxn id="50" idx="2"/>
            </p:cNvCxnSpPr>
            <p:nvPr/>
          </p:nvCxnSpPr>
          <p:spPr>
            <a:xfrm flipV="1">
              <a:off x="6731195" y="1587379"/>
              <a:ext cx="355406" cy="5235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0" idx="6"/>
              <a:endCxn id="56" idx="2"/>
            </p:cNvCxnSpPr>
            <p:nvPr/>
          </p:nvCxnSpPr>
          <p:spPr>
            <a:xfrm flipV="1">
              <a:off x="673119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4" idx="6"/>
              <a:endCxn id="50" idx="2"/>
            </p:cNvCxnSpPr>
            <p:nvPr/>
          </p:nvCxnSpPr>
          <p:spPr>
            <a:xfrm>
              <a:off x="6731197" y="1306911"/>
              <a:ext cx="355404" cy="2804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7087973" y="173835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57" name="Straight Arrow Connector 56"/>
            <p:cNvCxnSpPr>
              <a:stCxn id="32" idx="6"/>
              <a:endCxn id="56" idx="2"/>
            </p:cNvCxnSpPr>
            <p:nvPr/>
          </p:nvCxnSpPr>
          <p:spPr>
            <a:xfrm flipV="1">
              <a:off x="6731195" y="1845116"/>
              <a:ext cx="356778" cy="52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36" idx="6"/>
              <a:endCxn id="56" idx="2"/>
            </p:cNvCxnSpPr>
            <p:nvPr/>
          </p:nvCxnSpPr>
          <p:spPr>
            <a:xfrm flipV="1">
              <a:off x="6731195" y="1845116"/>
              <a:ext cx="356778" cy="265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0" idx="6"/>
              <a:endCxn id="56" idx="2"/>
            </p:cNvCxnSpPr>
            <p:nvPr/>
          </p:nvCxnSpPr>
          <p:spPr>
            <a:xfrm flipV="1">
              <a:off x="673119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8" idx="6"/>
              <a:endCxn id="56" idx="2"/>
            </p:cNvCxnSpPr>
            <p:nvPr/>
          </p:nvCxnSpPr>
          <p:spPr>
            <a:xfrm>
              <a:off x="6731196" y="1584058"/>
              <a:ext cx="356777" cy="2610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4" idx="6"/>
              <a:endCxn id="56" idx="2"/>
            </p:cNvCxnSpPr>
            <p:nvPr/>
          </p:nvCxnSpPr>
          <p:spPr>
            <a:xfrm>
              <a:off x="6731197" y="1306911"/>
              <a:ext cx="356776" cy="5382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7086600" y="199687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63" name="Straight Arrow Connector 62"/>
            <p:cNvCxnSpPr>
              <a:stCxn id="36" idx="6"/>
              <a:endCxn id="62" idx="2"/>
            </p:cNvCxnSpPr>
            <p:nvPr/>
          </p:nvCxnSpPr>
          <p:spPr>
            <a:xfrm flipV="1">
              <a:off x="6731195" y="2103636"/>
              <a:ext cx="355405" cy="72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40" idx="6"/>
              <a:endCxn id="62" idx="2"/>
            </p:cNvCxnSpPr>
            <p:nvPr/>
          </p:nvCxnSpPr>
          <p:spPr>
            <a:xfrm flipV="1">
              <a:off x="6731197" y="2103636"/>
              <a:ext cx="355403" cy="2781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32" idx="6"/>
              <a:endCxn id="62" idx="2"/>
            </p:cNvCxnSpPr>
            <p:nvPr/>
          </p:nvCxnSpPr>
          <p:spPr>
            <a:xfrm>
              <a:off x="6731195" y="1850380"/>
              <a:ext cx="355405" cy="25325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8" idx="6"/>
              <a:endCxn id="62" idx="2"/>
            </p:cNvCxnSpPr>
            <p:nvPr/>
          </p:nvCxnSpPr>
          <p:spPr>
            <a:xfrm>
              <a:off x="6731196" y="1584058"/>
              <a:ext cx="355404" cy="5195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24" idx="6"/>
              <a:endCxn id="62" idx="2"/>
            </p:cNvCxnSpPr>
            <p:nvPr/>
          </p:nvCxnSpPr>
          <p:spPr>
            <a:xfrm>
              <a:off x="6731197" y="1306911"/>
              <a:ext cx="355403" cy="7967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8" name="Oval 67"/>
            <p:cNvSpPr/>
            <p:nvPr/>
          </p:nvSpPr>
          <p:spPr>
            <a:xfrm>
              <a:off x="7086600" y="228140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69" name="Straight Arrow Connector 68"/>
            <p:cNvCxnSpPr>
              <a:stCxn id="40" idx="6"/>
              <a:endCxn id="68" idx="2"/>
            </p:cNvCxnSpPr>
            <p:nvPr/>
          </p:nvCxnSpPr>
          <p:spPr>
            <a:xfrm>
              <a:off x="6731197" y="2381783"/>
              <a:ext cx="355403" cy="63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36" idx="6"/>
              <a:endCxn id="68" idx="2"/>
            </p:cNvCxnSpPr>
            <p:nvPr/>
          </p:nvCxnSpPr>
          <p:spPr>
            <a:xfrm>
              <a:off x="6731195" y="2110921"/>
              <a:ext cx="355405" cy="2772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32" idx="6"/>
              <a:endCxn id="68" idx="2"/>
            </p:cNvCxnSpPr>
            <p:nvPr/>
          </p:nvCxnSpPr>
          <p:spPr>
            <a:xfrm>
              <a:off x="6731195" y="1850380"/>
              <a:ext cx="355405" cy="53778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28" idx="6"/>
              <a:endCxn id="68" idx="2"/>
            </p:cNvCxnSpPr>
            <p:nvPr/>
          </p:nvCxnSpPr>
          <p:spPr>
            <a:xfrm>
              <a:off x="6731196" y="1584058"/>
              <a:ext cx="355404" cy="80411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24" idx="6"/>
              <a:endCxn id="68" idx="2"/>
            </p:cNvCxnSpPr>
            <p:nvPr/>
          </p:nvCxnSpPr>
          <p:spPr>
            <a:xfrm>
              <a:off x="6731197" y="1306911"/>
              <a:ext cx="355403" cy="108125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8455915" y="1333055"/>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5" name="Straight Arrow Connector 74"/>
            <p:cNvCxnSpPr>
              <a:endCxn id="74" idx="2"/>
            </p:cNvCxnSpPr>
            <p:nvPr/>
          </p:nvCxnSpPr>
          <p:spPr>
            <a:xfrm>
              <a:off x="7871042" y="1306910"/>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endCxn id="74" idx="2"/>
            </p:cNvCxnSpPr>
            <p:nvPr/>
          </p:nvCxnSpPr>
          <p:spPr>
            <a:xfrm flipV="1">
              <a:off x="7871041" y="1439816"/>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74" idx="2"/>
            </p:cNvCxnSpPr>
            <p:nvPr/>
          </p:nvCxnSpPr>
          <p:spPr>
            <a:xfrm flipV="1">
              <a:off x="7872413" y="1439816"/>
              <a:ext cx="583501" cy="40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74" idx="2"/>
            </p:cNvCxnSpPr>
            <p:nvPr/>
          </p:nvCxnSpPr>
          <p:spPr>
            <a:xfrm flipV="1">
              <a:off x="7871041" y="1439816"/>
              <a:ext cx="584874" cy="6638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endCxn id="74" idx="2"/>
            </p:cNvCxnSpPr>
            <p:nvPr/>
          </p:nvCxnSpPr>
          <p:spPr>
            <a:xfrm flipV="1">
              <a:off x="7871040" y="1439816"/>
              <a:ext cx="584875" cy="94835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8455914" y="16121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81" name="Straight Arrow Connector 80"/>
            <p:cNvCxnSpPr>
              <a:endCxn id="80" idx="2"/>
            </p:cNvCxnSpPr>
            <p:nvPr/>
          </p:nvCxnSpPr>
          <p:spPr>
            <a:xfrm>
              <a:off x="7871041" y="1585974"/>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endCxn id="80" idx="2"/>
            </p:cNvCxnSpPr>
            <p:nvPr/>
          </p:nvCxnSpPr>
          <p:spPr>
            <a:xfrm flipV="1">
              <a:off x="7871041" y="1718880"/>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endCxn id="80" idx="2"/>
            </p:cNvCxnSpPr>
            <p:nvPr/>
          </p:nvCxnSpPr>
          <p:spPr>
            <a:xfrm flipV="1">
              <a:off x="7872413" y="1718880"/>
              <a:ext cx="583501" cy="40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endCxn id="80" idx="2"/>
            </p:cNvCxnSpPr>
            <p:nvPr/>
          </p:nvCxnSpPr>
          <p:spPr>
            <a:xfrm flipV="1">
              <a:off x="7871040" y="1718880"/>
              <a:ext cx="584874" cy="6638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endCxn id="80" idx="2"/>
            </p:cNvCxnSpPr>
            <p:nvPr/>
          </p:nvCxnSpPr>
          <p:spPr>
            <a:xfrm>
              <a:off x="7871042" y="1306910"/>
              <a:ext cx="584872" cy="411969"/>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8455913" y="1866444"/>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87" name="Straight Arrow Connector 86"/>
            <p:cNvCxnSpPr>
              <a:endCxn id="86" idx="2"/>
            </p:cNvCxnSpPr>
            <p:nvPr/>
          </p:nvCxnSpPr>
          <p:spPr>
            <a:xfrm>
              <a:off x="7871041" y="1840299"/>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endCxn id="86" idx="2"/>
            </p:cNvCxnSpPr>
            <p:nvPr/>
          </p:nvCxnSpPr>
          <p:spPr>
            <a:xfrm flipV="1">
              <a:off x="7871040" y="1973204"/>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endCxn id="86" idx="2"/>
            </p:cNvCxnSpPr>
            <p:nvPr/>
          </p:nvCxnSpPr>
          <p:spPr>
            <a:xfrm flipV="1">
              <a:off x="7872412" y="1973204"/>
              <a:ext cx="583501" cy="40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endCxn id="86" idx="2"/>
            </p:cNvCxnSpPr>
            <p:nvPr/>
          </p:nvCxnSpPr>
          <p:spPr>
            <a:xfrm>
              <a:off x="7871041" y="1587380"/>
              <a:ext cx="584872" cy="38582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endCxn id="86" idx="2"/>
            </p:cNvCxnSpPr>
            <p:nvPr/>
          </p:nvCxnSpPr>
          <p:spPr>
            <a:xfrm>
              <a:off x="7871042" y="1306910"/>
              <a:ext cx="584871" cy="66629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8455915" y="21354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93" name="Straight Arrow Connector 92"/>
            <p:cNvCxnSpPr>
              <a:endCxn id="92" idx="2"/>
            </p:cNvCxnSpPr>
            <p:nvPr/>
          </p:nvCxnSpPr>
          <p:spPr>
            <a:xfrm>
              <a:off x="7871042" y="2109305"/>
              <a:ext cx="584873" cy="1329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92" idx="2"/>
            </p:cNvCxnSpPr>
            <p:nvPr/>
          </p:nvCxnSpPr>
          <p:spPr>
            <a:xfrm flipV="1">
              <a:off x="7871041" y="2242210"/>
              <a:ext cx="584873" cy="1475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92" idx="2"/>
            </p:cNvCxnSpPr>
            <p:nvPr/>
          </p:nvCxnSpPr>
          <p:spPr>
            <a:xfrm>
              <a:off x="7872413" y="1845116"/>
              <a:ext cx="583501" cy="39709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92" idx="2"/>
            </p:cNvCxnSpPr>
            <p:nvPr/>
          </p:nvCxnSpPr>
          <p:spPr>
            <a:xfrm>
              <a:off x="7871041" y="1587380"/>
              <a:ext cx="584873" cy="65483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92" idx="2"/>
            </p:cNvCxnSpPr>
            <p:nvPr/>
          </p:nvCxnSpPr>
          <p:spPr>
            <a:xfrm>
              <a:off x="7871042" y="1306910"/>
              <a:ext cx="584873" cy="93530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7086602" y="120015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9" name="Oval 98"/>
            <p:cNvSpPr/>
            <p:nvPr/>
          </p:nvSpPr>
          <p:spPr>
            <a:xfrm>
              <a:off x="7086601" y="147729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0" name="Oval 99"/>
            <p:cNvSpPr/>
            <p:nvPr/>
          </p:nvSpPr>
          <p:spPr>
            <a:xfrm>
              <a:off x="7086600" y="174362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1" name="Oval 100"/>
            <p:cNvSpPr/>
            <p:nvPr/>
          </p:nvSpPr>
          <p:spPr>
            <a:xfrm>
              <a:off x="7086600" y="2004161"/>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2" name="Oval 101"/>
            <p:cNvSpPr/>
            <p:nvPr/>
          </p:nvSpPr>
          <p:spPr>
            <a:xfrm>
              <a:off x="7086602" y="2275023"/>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3" name="Oval 102"/>
            <p:cNvSpPr/>
            <p:nvPr/>
          </p:nvSpPr>
          <p:spPr>
            <a:xfrm>
              <a:off x="7654682" y="1200150"/>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04" name="Straight Arrow Connector 103"/>
            <p:cNvCxnSpPr>
              <a:stCxn id="98" idx="6"/>
              <a:endCxn id="103" idx="2"/>
            </p:cNvCxnSpPr>
            <p:nvPr/>
          </p:nvCxnSpPr>
          <p:spPr>
            <a:xfrm flipV="1">
              <a:off x="7299277" y="1306910"/>
              <a:ext cx="355405" cy="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9" idx="6"/>
              <a:endCxn id="103" idx="2"/>
            </p:cNvCxnSpPr>
            <p:nvPr/>
          </p:nvCxnSpPr>
          <p:spPr>
            <a:xfrm flipV="1">
              <a:off x="7299276" y="1306910"/>
              <a:ext cx="355406" cy="27714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100" idx="6"/>
              <a:endCxn id="103" idx="2"/>
            </p:cNvCxnSpPr>
            <p:nvPr/>
          </p:nvCxnSpPr>
          <p:spPr>
            <a:xfrm flipV="1">
              <a:off x="7299275" y="1306910"/>
              <a:ext cx="355407" cy="54347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a:stCxn id="101" idx="6"/>
              <a:endCxn id="103" idx="2"/>
            </p:cNvCxnSpPr>
            <p:nvPr/>
          </p:nvCxnSpPr>
          <p:spPr>
            <a:xfrm flipV="1">
              <a:off x="7299275" y="1306910"/>
              <a:ext cx="355407" cy="80401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02" idx="6"/>
              <a:endCxn id="103" idx="2"/>
            </p:cNvCxnSpPr>
            <p:nvPr/>
          </p:nvCxnSpPr>
          <p:spPr>
            <a:xfrm flipV="1">
              <a:off x="7299277" y="1306910"/>
              <a:ext cx="355405" cy="1074873"/>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7654681" y="1480619"/>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0" name="Straight Arrow Connector 109"/>
            <p:cNvCxnSpPr>
              <a:stCxn id="99" idx="6"/>
              <a:endCxn id="109" idx="2"/>
            </p:cNvCxnSpPr>
            <p:nvPr/>
          </p:nvCxnSpPr>
          <p:spPr>
            <a:xfrm>
              <a:off x="7299276" y="1584058"/>
              <a:ext cx="355405" cy="332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100" idx="6"/>
              <a:endCxn id="109" idx="2"/>
            </p:cNvCxnSpPr>
            <p:nvPr/>
          </p:nvCxnSpPr>
          <p:spPr>
            <a:xfrm flipV="1">
              <a:off x="7299275" y="1587379"/>
              <a:ext cx="355406" cy="263001"/>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101" idx="6"/>
              <a:endCxn id="109" idx="2"/>
            </p:cNvCxnSpPr>
            <p:nvPr/>
          </p:nvCxnSpPr>
          <p:spPr>
            <a:xfrm flipV="1">
              <a:off x="7299275" y="1587379"/>
              <a:ext cx="355406" cy="523542"/>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stCxn id="102" idx="6"/>
              <a:endCxn id="115" idx="2"/>
            </p:cNvCxnSpPr>
            <p:nvPr/>
          </p:nvCxnSpPr>
          <p:spPr>
            <a:xfrm flipV="1">
              <a:off x="729927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a:stCxn id="98" idx="6"/>
              <a:endCxn id="109" idx="2"/>
            </p:cNvCxnSpPr>
            <p:nvPr/>
          </p:nvCxnSpPr>
          <p:spPr>
            <a:xfrm>
              <a:off x="7299277" y="1306911"/>
              <a:ext cx="355404" cy="28046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5" name="Oval 114"/>
            <p:cNvSpPr/>
            <p:nvPr/>
          </p:nvSpPr>
          <p:spPr>
            <a:xfrm>
              <a:off x="7656053" y="173835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16" name="Straight Arrow Connector 115"/>
            <p:cNvCxnSpPr>
              <a:stCxn id="100" idx="6"/>
              <a:endCxn id="115" idx="2"/>
            </p:cNvCxnSpPr>
            <p:nvPr/>
          </p:nvCxnSpPr>
          <p:spPr>
            <a:xfrm flipV="1">
              <a:off x="7299275" y="1845116"/>
              <a:ext cx="356778" cy="5264"/>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01" idx="6"/>
              <a:endCxn id="115" idx="2"/>
            </p:cNvCxnSpPr>
            <p:nvPr/>
          </p:nvCxnSpPr>
          <p:spPr>
            <a:xfrm flipV="1">
              <a:off x="7299275" y="1845116"/>
              <a:ext cx="356778" cy="2658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stCxn id="102" idx="6"/>
              <a:endCxn id="115" idx="2"/>
            </p:cNvCxnSpPr>
            <p:nvPr/>
          </p:nvCxnSpPr>
          <p:spPr>
            <a:xfrm flipV="1">
              <a:off x="7299277" y="1845116"/>
              <a:ext cx="356776" cy="53666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a:stCxn id="99" idx="6"/>
              <a:endCxn id="115" idx="2"/>
            </p:cNvCxnSpPr>
            <p:nvPr/>
          </p:nvCxnSpPr>
          <p:spPr>
            <a:xfrm>
              <a:off x="7299276" y="1584058"/>
              <a:ext cx="356777" cy="26105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98" idx="6"/>
              <a:endCxn id="115" idx="2"/>
            </p:cNvCxnSpPr>
            <p:nvPr/>
          </p:nvCxnSpPr>
          <p:spPr>
            <a:xfrm>
              <a:off x="7299277" y="1306911"/>
              <a:ext cx="356776" cy="53820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7654680" y="1996876"/>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22" name="Straight Arrow Connector 121"/>
            <p:cNvCxnSpPr>
              <a:stCxn id="101" idx="6"/>
              <a:endCxn id="121" idx="2"/>
            </p:cNvCxnSpPr>
            <p:nvPr/>
          </p:nvCxnSpPr>
          <p:spPr>
            <a:xfrm flipV="1">
              <a:off x="7299275" y="2103636"/>
              <a:ext cx="355405" cy="72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02" idx="6"/>
              <a:endCxn id="121" idx="2"/>
            </p:cNvCxnSpPr>
            <p:nvPr/>
          </p:nvCxnSpPr>
          <p:spPr>
            <a:xfrm flipV="1">
              <a:off x="7299277" y="2103636"/>
              <a:ext cx="355403" cy="2781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00" idx="6"/>
              <a:endCxn id="121" idx="2"/>
            </p:cNvCxnSpPr>
            <p:nvPr/>
          </p:nvCxnSpPr>
          <p:spPr>
            <a:xfrm>
              <a:off x="7299275" y="1850380"/>
              <a:ext cx="355405" cy="253256"/>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stCxn id="99" idx="6"/>
              <a:endCxn id="121" idx="2"/>
            </p:cNvCxnSpPr>
            <p:nvPr/>
          </p:nvCxnSpPr>
          <p:spPr>
            <a:xfrm>
              <a:off x="7299276" y="1584058"/>
              <a:ext cx="355404" cy="51957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98" idx="6"/>
              <a:endCxn id="121" idx="2"/>
            </p:cNvCxnSpPr>
            <p:nvPr/>
          </p:nvCxnSpPr>
          <p:spPr>
            <a:xfrm>
              <a:off x="7299277" y="1306911"/>
              <a:ext cx="355403" cy="79672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7654680" y="2281408"/>
              <a:ext cx="212675" cy="213520"/>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128" name="Straight Arrow Connector 127"/>
            <p:cNvCxnSpPr>
              <a:stCxn id="102" idx="6"/>
              <a:endCxn id="127" idx="2"/>
            </p:cNvCxnSpPr>
            <p:nvPr/>
          </p:nvCxnSpPr>
          <p:spPr>
            <a:xfrm>
              <a:off x="7299277" y="2381783"/>
              <a:ext cx="355403" cy="6385"/>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a:stCxn id="101" idx="6"/>
              <a:endCxn id="127" idx="2"/>
            </p:cNvCxnSpPr>
            <p:nvPr/>
          </p:nvCxnSpPr>
          <p:spPr>
            <a:xfrm>
              <a:off x="7299275" y="2110921"/>
              <a:ext cx="355405" cy="27724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00" idx="6"/>
              <a:endCxn id="127" idx="2"/>
            </p:cNvCxnSpPr>
            <p:nvPr/>
          </p:nvCxnSpPr>
          <p:spPr>
            <a:xfrm>
              <a:off x="7299275" y="1850380"/>
              <a:ext cx="355405" cy="537788"/>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99" idx="6"/>
              <a:endCxn id="127" idx="2"/>
            </p:cNvCxnSpPr>
            <p:nvPr/>
          </p:nvCxnSpPr>
          <p:spPr>
            <a:xfrm>
              <a:off x="7299276" y="1584058"/>
              <a:ext cx="355404" cy="804110"/>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a:stCxn id="98" idx="6"/>
              <a:endCxn id="127" idx="2"/>
            </p:cNvCxnSpPr>
            <p:nvPr/>
          </p:nvCxnSpPr>
          <p:spPr>
            <a:xfrm>
              <a:off x="7299277" y="1306911"/>
              <a:ext cx="355403" cy="1081257"/>
            </a:xfrm>
            <a:prstGeom prst="straightConnector1">
              <a:avLst/>
            </a:prstGeom>
            <a:ln w="31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133" name="Right Arrow 132"/>
          <p:cNvSpPr/>
          <p:nvPr/>
        </p:nvSpPr>
        <p:spPr>
          <a:xfrm>
            <a:off x="4467272" y="5801552"/>
            <a:ext cx="1187570" cy="60648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8162694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2610139"/>
          </a:xfrm>
        </p:spPr>
        <p:txBody>
          <a:bodyPr>
            <a:normAutofit fontScale="92500" lnSpcReduction="20000"/>
          </a:bodyPr>
          <a:lstStyle/>
          <a:p>
            <a:r>
              <a:rPr lang="en-NZ" dirty="0"/>
              <a:t>A </a:t>
            </a:r>
            <a:r>
              <a:rPr lang="en-NZ" i="1" dirty="0"/>
              <a:t>simple model </a:t>
            </a:r>
            <a:r>
              <a:rPr lang="en-NZ" dirty="0"/>
              <a:t>in </a:t>
            </a:r>
            <a:r>
              <a:rPr lang="en-NZ" dirty="0" smtClean="0"/>
              <a:t>the context of machine learning is </a:t>
            </a:r>
            <a:r>
              <a:rPr lang="en-NZ" dirty="0"/>
              <a:t>a model where the distribution of parameter </a:t>
            </a:r>
            <a:r>
              <a:rPr lang="en-NZ" dirty="0" smtClean="0"/>
              <a:t>values take </a:t>
            </a:r>
            <a:r>
              <a:rPr lang="en-NZ" dirty="0"/>
              <a:t>only small values, which makes </a:t>
            </a:r>
            <a:r>
              <a:rPr lang="en-NZ" dirty="0" smtClean="0"/>
              <a:t>the distribution </a:t>
            </a:r>
            <a:r>
              <a:rPr lang="en-NZ" dirty="0"/>
              <a:t>of weight values more </a:t>
            </a:r>
            <a:r>
              <a:rPr lang="en-NZ" i="1" dirty="0" smtClean="0"/>
              <a:t>regular</a:t>
            </a:r>
            <a:endParaRPr lang="en-NZ" dirty="0" smtClean="0"/>
          </a:p>
          <a:p>
            <a:r>
              <a:rPr lang="en-NZ" dirty="0" smtClean="0"/>
              <a:t>This </a:t>
            </a:r>
            <a:r>
              <a:rPr lang="en-NZ" dirty="0"/>
              <a:t>is called </a:t>
            </a:r>
            <a:r>
              <a:rPr lang="en-NZ" i="1" dirty="0"/>
              <a:t>weight regularization</a:t>
            </a:r>
            <a:r>
              <a:rPr lang="en-NZ" dirty="0"/>
              <a:t>, and </a:t>
            </a:r>
            <a:r>
              <a:rPr lang="en-NZ" dirty="0" smtClean="0"/>
              <a:t>it’s done </a:t>
            </a:r>
            <a:r>
              <a:rPr lang="en-NZ" dirty="0"/>
              <a:t>by adding to the loss function of the network a </a:t>
            </a:r>
            <a:r>
              <a:rPr lang="en-NZ" i="1" dirty="0"/>
              <a:t>cost </a:t>
            </a:r>
            <a:r>
              <a:rPr lang="en-NZ" dirty="0"/>
              <a:t>associated with having </a:t>
            </a:r>
            <a:r>
              <a:rPr lang="en-NZ" dirty="0" smtClean="0"/>
              <a:t>large weights </a:t>
            </a:r>
          </a:p>
          <a:p>
            <a:r>
              <a:rPr lang="en-NZ" dirty="0" smtClean="0"/>
              <a:t>This </a:t>
            </a:r>
            <a:r>
              <a:rPr lang="en-NZ" dirty="0"/>
              <a:t>cost comes in two </a:t>
            </a:r>
            <a:r>
              <a:rPr lang="en-NZ" dirty="0" err="1"/>
              <a:t>flavors</a:t>
            </a:r>
            <a:r>
              <a:rPr lang="en-NZ" dirty="0"/>
              <a:t>:</a:t>
            </a:r>
          </a:p>
          <a:p>
            <a:pPr lvl="1"/>
            <a:r>
              <a:rPr lang="en-NZ" i="1" dirty="0" smtClean="0"/>
              <a:t>L1 </a:t>
            </a:r>
            <a:r>
              <a:rPr lang="en-NZ" i="1" dirty="0"/>
              <a:t>regularization</a:t>
            </a:r>
            <a:r>
              <a:rPr lang="en-NZ" dirty="0"/>
              <a:t>—The cost added is proportional to the </a:t>
            </a:r>
            <a:r>
              <a:rPr lang="en-NZ" i="1" dirty="0"/>
              <a:t>absolute value of </a:t>
            </a:r>
            <a:r>
              <a:rPr lang="en-NZ" i="1" dirty="0" smtClean="0"/>
              <a:t>the weight </a:t>
            </a:r>
            <a:r>
              <a:rPr lang="en-NZ" i="1" dirty="0"/>
              <a:t>coefficients </a:t>
            </a:r>
            <a:r>
              <a:rPr lang="en-NZ" dirty="0"/>
              <a:t>(the </a:t>
            </a:r>
            <a:r>
              <a:rPr lang="en-NZ" i="1" dirty="0"/>
              <a:t>L1 norm </a:t>
            </a:r>
            <a:r>
              <a:rPr lang="en-NZ" dirty="0"/>
              <a:t>of the weights).</a:t>
            </a:r>
          </a:p>
          <a:p>
            <a:pPr lvl="1"/>
            <a:r>
              <a:rPr lang="en-NZ" i="1" dirty="0" smtClean="0"/>
              <a:t>L2 regularization (aka weight decay)</a:t>
            </a:r>
            <a:r>
              <a:rPr lang="en-NZ" dirty="0" smtClean="0"/>
              <a:t>—The </a:t>
            </a:r>
            <a:r>
              <a:rPr lang="en-NZ" dirty="0"/>
              <a:t>cost added is proportional to the </a:t>
            </a:r>
            <a:r>
              <a:rPr lang="en-NZ" i="1" dirty="0"/>
              <a:t>square of the value of </a:t>
            </a:r>
            <a:r>
              <a:rPr lang="en-NZ" i="1" dirty="0" smtClean="0"/>
              <a:t>the weight </a:t>
            </a:r>
            <a:r>
              <a:rPr lang="en-NZ" i="1" dirty="0"/>
              <a:t>coefficients </a:t>
            </a:r>
            <a:r>
              <a:rPr lang="en-NZ" dirty="0"/>
              <a:t>(the </a:t>
            </a:r>
            <a:r>
              <a:rPr lang="en-NZ" i="1" dirty="0"/>
              <a:t>L2 norm </a:t>
            </a:r>
            <a:r>
              <a:rPr lang="en-NZ" dirty="0"/>
              <a:t>of the weights). </a:t>
            </a:r>
          </a:p>
        </p:txBody>
      </p:sp>
      <p:pic>
        <p:nvPicPr>
          <p:cNvPr id="1026" name="Picture 2" descr="Image result for L1 L2 Regulariz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8765" y="4435764"/>
            <a:ext cx="3330575" cy="242223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628650" y="365126"/>
            <a:ext cx="7886700" cy="1325563"/>
          </a:xfrm>
        </p:spPr>
        <p:txBody>
          <a:bodyPr>
            <a:normAutofit fontScale="90000"/>
          </a:bodyPr>
          <a:lstStyle/>
          <a:p>
            <a:r>
              <a:rPr lang="en-NZ" dirty="0"/>
              <a:t>Techniques to prevent overfitting</a:t>
            </a:r>
            <a:br>
              <a:rPr lang="en-NZ" dirty="0"/>
            </a:br>
            <a:r>
              <a:rPr lang="en-NZ" dirty="0"/>
              <a:t>3</a:t>
            </a:r>
            <a:r>
              <a:rPr lang="en-NZ" dirty="0" smtClean="0"/>
              <a:t>. </a:t>
            </a:r>
            <a:r>
              <a:rPr lang="en-NZ" sz="3600" dirty="0" smtClean="0"/>
              <a:t>weight regularization (weight shrinkage)</a:t>
            </a:r>
            <a:endParaRPr lang="en-NZ" sz="3600" dirty="0"/>
          </a:p>
        </p:txBody>
      </p:sp>
    </p:spTree>
    <p:extLst>
      <p:ext uri="{BB962C8B-B14F-4D97-AF65-F5344CB8AC3E}">
        <p14:creationId xmlns:p14="http://schemas.microsoft.com/office/powerpoint/2010/main" val="10247523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Techniques to prevent overfitting</a:t>
            </a:r>
            <a:br>
              <a:rPr lang="en-NZ" dirty="0"/>
            </a:br>
            <a:r>
              <a:rPr lang="en-NZ" dirty="0"/>
              <a:t>4</a:t>
            </a:r>
            <a:r>
              <a:rPr lang="en-NZ" dirty="0" smtClean="0"/>
              <a:t>. Dropout</a:t>
            </a:r>
            <a:endParaRPr lang="en-NZ" dirty="0"/>
          </a:p>
        </p:txBody>
      </p:sp>
      <p:sp>
        <p:nvSpPr>
          <p:cNvPr id="3" name="Content Placeholder 2"/>
          <p:cNvSpPr>
            <a:spLocks noGrp="1"/>
          </p:cNvSpPr>
          <p:nvPr>
            <p:ph idx="1"/>
          </p:nvPr>
        </p:nvSpPr>
        <p:spPr>
          <a:xfrm>
            <a:off x="628650" y="1825625"/>
            <a:ext cx="8241030" cy="4506595"/>
          </a:xfrm>
        </p:spPr>
        <p:txBody>
          <a:bodyPr>
            <a:normAutofit/>
          </a:bodyPr>
          <a:lstStyle/>
          <a:p>
            <a:r>
              <a:rPr lang="en-NZ" dirty="0" smtClean="0"/>
              <a:t>Dropout</a:t>
            </a:r>
            <a:r>
              <a:rPr lang="en-NZ" dirty="0"/>
              <a:t>, </a:t>
            </a:r>
            <a:r>
              <a:rPr lang="en-NZ" dirty="0" smtClean="0"/>
              <a:t>applied </a:t>
            </a:r>
            <a:r>
              <a:rPr lang="en-NZ" dirty="0"/>
              <a:t>to a layer, consists of randomly </a:t>
            </a:r>
            <a:r>
              <a:rPr lang="en-NZ" i="1" dirty="0"/>
              <a:t>dropping </a:t>
            </a:r>
            <a:r>
              <a:rPr lang="en-NZ" i="1" dirty="0" smtClean="0"/>
              <a:t>out </a:t>
            </a:r>
            <a:r>
              <a:rPr lang="en-NZ" dirty="0" smtClean="0"/>
              <a:t>(</a:t>
            </a:r>
            <a:r>
              <a:rPr lang="en-NZ" dirty="0"/>
              <a:t>setting to zero) a number of output features of the layer during </a:t>
            </a:r>
            <a:r>
              <a:rPr lang="en-NZ" dirty="0" smtClean="0"/>
              <a:t>training</a:t>
            </a:r>
          </a:p>
          <a:p>
            <a:r>
              <a:rPr lang="en-NZ" dirty="0"/>
              <a:t>The </a:t>
            </a:r>
            <a:r>
              <a:rPr lang="en-NZ" i="1" dirty="0"/>
              <a:t>dropout rate </a:t>
            </a:r>
            <a:r>
              <a:rPr lang="en-NZ" dirty="0"/>
              <a:t>is the </a:t>
            </a:r>
            <a:r>
              <a:rPr lang="en-NZ" dirty="0" smtClean="0"/>
              <a:t>fraction of </a:t>
            </a:r>
            <a:r>
              <a:rPr lang="en-NZ" dirty="0"/>
              <a:t>the features that are zeroed </a:t>
            </a:r>
            <a:r>
              <a:rPr lang="en-NZ" dirty="0" smtClean="0"/>
              <a:t>out</a:t>
            </a:r>
          </a:p>
          <a:p>
            <a:r>
              <a:rPr lang="en-NZ" dirty="0"/>
              <a:t>Let’s say </a:t>
            </a:r>
            <a:r>
              <a:rPr lang="en-NZ" dirty="0" smtClean="0"/>
              <a:t>a given </a:t>
            </a:r>
            <a:r>
              <a:rPr lang="en-NZ" dirty="0"/>
              <a:t>layer would normally return a vector [0.2, 0.5, 1.3, 0.8, 1.1] for a given </a:t>
            </a:r>
            <a:r>
              <a:rPr lang="en-NZ" dirty="0" smtClean="0"/>
              <a:t>input sample </a:t>
            </a:r>
            <a:r>
              <a:rPr lang="en-NZ" dirty="0"/>
              <a:t>during </a:t>
            </a:r>
            <a:r>
              <a:rPr lang="en-NZ" dirty="0" smtClean="0"/>
              <a:t>training.</a:t>
            </a:r>
          </a:p>
          <a:p>
            <a:pPr lvl="1"/>
            <a:r>
              <a:rPr lang="en-NZ" dirty="0" smtClean="0"/>
              <a:t>After </a:t>
            </a:r>
            <a:r>
              <a:rPr lang="en-NZ" dirty="0"/>
              <a:t>applying dropout, this vector will have a few zero </a:t>
            </a:r>
            <a:r>
              <a:rPr lang="en-NZ" dirty="0" smtClean="0"/>
              <a:t>entries distributed </a:t>
            </a:r>
            <a:r>
              <a:rPr lang="en-NZ" dirty="0"/>
              <a:t>at random: for example, [0, 0.5, 1.3, 0, 1.1</a:t>
            </a:r>
            <a:r>
              <a:rPr lang="en-NZ" dirty="0" smtClean="0"/>
              <a:t>]</a:t>
            </a:r>
          </a:p>
          <a:p>
            <a:r>
              <a:rPr lang="en-NZ" dirty="0"/>
              <a:t>Strong neuro-biological analogy</a:t>
            </a:r>
            <a:endParaRPr lang="en-US" dirty="0"/>
          </a:p>
          <a:p>
            <a:endParaRPr lang="en-NZ" dirty="0"/>
          </a:p>
        </p:txBody>
      </p:sp>
      <p:pic>
        <p:nvPicPr>
          <p:cNvPr id="4" name="Picture 3"/>
          <p:cNvPicPr>
            <a:picLocks noChangeAspect="1"/>
          </p:cNvPicPr>
          <p:nvPr/>
        </p:nvPicPr>
        <p:blipFill>
          <a:blip r:embed="rId3"/>
          <a:stretch>
            <a:fillRect/>
          </a:stretch>
        </p:blipFill>
        <p:spPr>
          <a:xfrm>
            <a:off x="5891981" y="5450955"/>
            <a:ext cx="3326293" cy="1407045"/>
          </a:xfrm>
          <a:prstGeom prst="rect">
            <a:avLst/>
          </a:prstGeom>
        </p:spPr>
      </p:pic>
    </p:spTree>
    <p:extLst>
      <p:ext uri="{BB962C8B-B14F-4D97-AF65-F5344CB8AC3E}">
        <p14:creationId xmlns:p14="http://schemas.microsoft.com/office/powerpoint/2010/main" val="25786943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Convolutional neural networks for computer vision</a:t>
            </a:r>
            <a:endParaRPr lang="en-NZ" dirty="0"/>
          </a:p>
        </p:txBody>
      </p:sp>
      <p:sp>
        <p:nvSpPr>
          <p:cNvPr id="3" name="Content Placeholder 2"/>
          <p:cNvSpPr>
            <a:spLocks noGrp="1"/>
          </p:cNvSpPr>
          <p:nvPr>
            <p:ph idx="1"/>
          </p:nvPr>
        </p:nvSpPr>
        <p:spPr/>
        <p:txBody>
          <a:bodyPr/>
          <a:lstStyle/>
          <a:p>
            <a:endParaRPr lang="en-NZ"/>
          </a:p>
        </p:txBody>
      </p:sp>
    </p:spTree>
    <p:extLst>
      <p:ext uri="{BB962C8B-B14F-4D97-AF65-F5344CB8AC3E}">
        <p14:creationId xmlns:p14="http://schemas.microsoft.com/office/powerpoint/2010/main" val="25721667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6" y="152400"/>
            <a:ext cx="9028414" cy="487362"/>
          </a:xfrm>
        </p:spPr>
        <p:txBody>
          <a:bodyPr>
            <a:noAutofit/>
          </a:bodyPr>
          <a:lstStyle/>
          <a:p>
            <a:r>
              <a:rPr lang="en-NZ" sz="2800" dirty="0" smtClean="0"/>
              <a:t>A big challenge for computer vision: Translational Invariance </a:t>
            </a:r>
            <a:endParaRPr lang="en-US"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276600"/>
            <a:ext cx="4721469" cy="3236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0" y="914400"/>
            <a:ext cx="9067800" cy="2209800"/>
          </a:xfrm>
        </p:spPr>
        <p:txBody>
          <a:bodyPr>
            <a:normAutofit fontScale="92500" lnSpcReduction="10000"/>
          </a:bodyPr>
          <a:lstStyle/>
          <a:p>
            <a:r>
              <a:rPr lang="en-NZ" sz="2000" dirty="0" smtClean="0"/>
              <a:t>Let’s say you want to detect cats in an image</a:t>
            </a:r>
          </a:p>
          <a:p>
            <a:r>
              <a:rPr lang="en-NZ" sz="2000" dirty="0" smtClean="0"/>
              <a:t>You probably will want to recognize cats anywhere in the image</a:t>
            </a:r>
          </a:p>
          <a:p>
            <a:r>
              <a:rPr lang="en-NZ" sz="2000" dirty="0" smtClean="0"/>
              <a:t>This capability is called translational invariance</a:t>
            </a:r>
          </a:p>
          <a:p>
            <a:r>
              <a:rPr lang="en-NZ" sz="2000" dirty="0" smtClean="0"/>
              <a:t>The machine learning models we have seen so far do not scale well to this type of problem</a:t>
            </a:r>
          </a:p>
          <a:p>
            <a:r>
              <a:rPr lang="en-NZ" sz="2000" dirty="0" smtClean="0"/>
              <a:t>You would need to train such models with data containing images of cats in different locations</a:t>
            </a:r>
          </a:p>
        </p:txBody>
      </p:sp>
      <p:pic>
        <p:nvPicPr>
          <p:cNvPr id="409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7142"/>
          <a:stretch/>
        </p:blipFill>
        <p:spPr bwMode="auto">
          <a:xfrm>
            <a:off x="5907993" y="3962400"/>
            <a:ext cx="2843986"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9268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86" y="152400"/>
            <a:ext cx="4304014" cy="609600"/>
          </a:xfrm>
        </p:spPr>
        <p:txBody>
          <a:bodyPr>
            <a:noAutofit/>
          </a:bodyPr>
          <a:lstStyle/>
          <a:p>
            <a:r>
              <a:rPr lang="en-NZ" sz="2800" dirty="0" smtClean="0"/>
              <a:t>Other types of </a:t>
            </a:r>
            <a:r>
              <a:rPr lang="en-NZ" sz="2800" b="1" dirty="0" smtClean="0"/>
              <a:t>Invariance</a:t>
            </a:r>
            <a:r>
              <a:rPr lang="en-NZ" sz="2800" dirty="0" smtClean="0"/>
              <a:t> </a:t>
            </a:r>
            <a:endParaRPr lang="en-US" sz="2800" dirty="0"/>
          </a:p>
        </p:txBody>
      </p:sp>
      <p:pic>
        <p:nvPicPr>
          <p:cNvPr id="4" name="Picture 2" descr="Image result for translational invariance"/>
          <p:cNvPicPr>
            <a:picLocks noChangeAspect="1" noChangeArrowheads="1"/>
          </p:cNvPicPr>
          <p:nvPr/>
        </p:nvPicPr>
        <p:blipFill rotWithShape="1">
          <a:blip r:embed="rId3">
            <a:extLst>
              <a:ext uri="{28A0092B-C50C-407E-A947-70E740481C1C}">
                <a14:useLocalDpi xmlns:a14="http://schemas.microsoft.com/office/drawing/2010/main" val="0"/>
              </a:ext>
            </a:extLst>
          </a:blip>
          <a:srcRect r="3523" b="5195"/>
          <a:stretch/>
        </p:blipFill>
        <p:spPr bwMode="auto">
          <a:xfrm>
            <a:off x="4876800" y="457200"/>
            <a:ext cx="4173759" cy="5562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mage translation matrix"/>
          <p:cNvPicPr>
            <a:picLocks noChangeAspect="1" noChangeArrowheads="1"/>
          </p:cNvPicPr>
          <p:nvPr/>
        </p:nvPicPr>
        <p:blipFill rotWithShape="1">
          <a:blip r:embed="rId4">
            <a:extLst>
              <a:ext uri="{28A0092B-C50C-407E-A947-70E740481C1C}">
                <a14:useLocalDpi xmlns:a14="http://schemas.microsoft.com/office/drawing/2010/main" val="0"/>
              </a:ext>
            </a:extLst>
          </a:blip>
          <a:srcRect r="5521" b="32571"/>
          <a:stretch/>
        </p:blipFill>
        <p:spPr bwMode="auto">
          <a:xfrm>
            <a:off x="152400" y="4953000"/>
            <a:ext cx="4484286" cy="1066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0" y="1219200"/>
            <a:ext cx="4343400" cy="2971800"/>
          </a:xfrm>
        </p:spPr>
        <p:txBody>
          <a:bodyPr>
            <a:normAutofit fontScale="92500" lnSpcReduction="10000"/>
          </a:bodyPr>
          <a:lstStyle/>
          <a:p>
            <a:r>
              <a:rPr lang="en-NZ" sz="2400" dirty="0" smtClean="0"/>
              <a:t>The human brain is very good at handling several types of invariance</a:t>
            </a:r>
          </a:p>
          <a:p>
            <a:r>
              <a:rPr lang="en-NZ" sz="2400" dirty="0" smtClean="0"/>
              <a:t>Hence, perception invariance seems trivial to us since we are very good at it</a:t>
            </a:r>
          </a:p>
          <a:p>
            <a:r>
              <a:rPr lang="en-NZ" sz="2400" dirty="0" smtClean="0"/>
              <a:t>But achieving perception invariance is very hard for machine vision systems</a:t>
            </a:r>
          </a:p>
          <a:p>
            <a:endParaRPr lang="en-NZ" sz="2400" dirty="0" smtClean="0"/>
          </a:p>
        </p:txBody>
      </p:sp>
    </p:spTree>
    <p:extLst>
      <p:ext uri="{BB962C8B-B14F-4D97-AF65-F5344CB8AC3E}">
        <p14:creationId xmlns:p14="http://schemas.microsoft.com/office/powerpoint/2010/main" val="1758089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y 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6870" y="1447800"/>
            <a:ext cx="7586132" cy="4267200"/>
          </a:xfrm>
          <a:prstGeom prst="rect">
            <a:avLst/>
          </a:prstGeom>
        </p:spPr>
      </p:pic>
      <p:sp>
        <p:nvSpPr>
          <p:cNvPr id="3" name="Content Placeholder 2"/>
          <p:cNvSpPr txBox="1">
            <a:spLocks/>
          </p:cNvSpPr>
          <p:nvPr/>
        </p:nvSpPr>
        <p:spPr>
          <a:xfrm>
            <a:off x="381000" y="152400"/>
            <a:ext cx="8229600" cy="3276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2D Convolution: degree of similarity (i.e. dot product) between a filter/kernel and each patch of the image to generate as output a feature map</a:t>
            </a:r>
            <a:endParaRPr lang="en-US" sz="2400" dirty="0"/>
          </a:p>
        </p:txBody>
      </p:sp>
      <p:sp>
        <p:nvSpPr>
          <p:cNvPr id="5" name="Rectangle 4"/>
          <p:cNvSpPr/>
          <p:nvPr/>
        </p:nvSpPr>
        <p:spPr>
          <a:xfrm>
            <a:off x="190500" y="31658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9100" y="316586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7700" y="31658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00" y="339446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 y="33944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7700" y="339446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0500" y="36230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19100" y="362306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47700" y="36230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3657600" y="5029200"/>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4953000" y="5029200"/>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flipH="1">
            <a:off x="3292765" y="6096000"/>
            <a:ext cx="1012535" cy="646331"/>
          </a:xfrm>
          <a:prstGeom prst="rect">
            <a:avLst/>
          </a:prstGeom>
          <a:noFill/>
        </p:spPr>
        <p:txBody>
          <a:bodyPr wrap="square" rtlCol="0">
            <a:spAutoFit/>
          </a:bodyPr>
          <a:lstStyle/>
          <a:p>
            <a:r>
              <a:rPr lang="en-NZ" dirty="0" smtClean="0"/>
              <a:t>Kernels/Filters</a:t>
            </a:r>
            <a:endParaRPr lang="en-NZ" dirty="0"/>
          </a:p>
        </p:txBody>
      </p:sp>
      <p:sp>
        <p:nvSpPr>
          <p:cNvPr id="17" name="TextBox 16"/>
          <p:cNvSpPr txBox="1"/>
          <p:nvPr/>
        </p:nvSpPr>
        <p:spPr>
          <a:xfrm flipH="1">
            <a:off x="4495800" y="6113585"/>
            <a:ext cx="1012535" cy="646331"/>
          </a:xfrm>
          <a:prstGeom prst="rect">
            <a:avLst/>
          </a:prstGeom>
          <a:noFill/>
        </p:spPr>
        <p:txBody>
          <a:bodyPr wrap="square" rtlCol="0">
            <a:spAutoFit/>
          </a:bodyPr>
          <a:lstStyle/>
          <a:p>
            <a:pPr algn="ctr"/>
            <a:r>
              <a:rPr lang="en-NZ" dirty="0" smtClean="0"/>
              <a:t>Feature maps</a:t>
            </a:r>
            <a:endParaRPr lang="en-NZ" dirty="0"/>
          </a:p>
        </p:txBody>
      </p:sp>
      <p:cxnSp>
        <p:nvCxnSpPr>
          <p:cNvPr id="18" name="Straight Arrow Connector 17"/>
          <p:cNvCxnSpPr/>
          <p:nvPr/>
        </p:nvCxnSpPr>
        <p:spPr>
          <a:xfrm flipV="1">
            <a:off x="2209800" y="4971790"/>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flipH="1">
            <a:off x="1472758" y="6038590"/>
            <a:ext cx="1395710" cy="738664"/>
          </a:xfrm>
          <a:prstGeom prst="rect">
            <a:avLst/>
          </a:prstGeom>
          <a:noFill/>
        </p:spPr>
        <p:txBody>
          <a:bodyPr wrap="square" rtlCol="0">
            <a:spAutoFit/>
          </a:bodyPr>
          <a:lstStyle/>
          <a:p>
            <a:r>
              <a:rPr lang="en-NZ" sz="1400" dirty="0" smtClean="0"/>
              <a:t>Computer representation of the image</a:t>
            </a:r>
            <a:endParaRPr lang="en-NZ" sz="1400" dirty="0"/>
          </a:p>
        </p:txBody>
      </p:sp>
      <p:cxnSp>
        <p:nvCxnSpPr>
          <p:cNvPr id="20" name="Straight Arrow Connector 19"/>
          <p:cNvCxnSpPr/>
          <p:nvPr/>
        </p:nvCxnSpPr>
        <p:spPr>
          <a:xfrm flipV="1">
            <a:off x="502295" y="4978857"/>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flipH="1">
            <a:off x="148428" y="6045657"/>
            <a:ext cx="1012535" cy="646331"/>
          </a:xfrm>
          <a:prstGeom prst="rect">
            <a:avLst/>
          </a:prstGeom>
          <a:noFill/>
        </p:spPr>
        <p:txBody>
          <a:bodyPr wrap="square" rtlCol="0">
            <a:spAutoFit/>
          </a:bodyPr>
          <a:lstStyle/>
          <a:p>
            <a:r>
              <a:rPr lang="en-NZ" dirty="0" smtClean="0"/>
              <a:t>Original</a:t>
            </a:r>
          </a:p>
          <a:p>
            <a:r>
              <a:rPr lang="en-NZ" dirty="0" smtClean="0"/>
              <a:t>Image</a:t>
            </a:r>
            <a:endParaRPr lang="en-NZ" dirty="0"/>
          </a:p>
        </p:txBody>
      </p:sp>
      <p:cxnSp>
        <p:nvCxnSpPr>
          <p:cNvPr id="22" name="Straight Arrow Connector 21"/>
          <p:cNvCxnSpPr/>
          <p:nvPr/>
        </p:nvCxnSpPr>
        <p:spPr>
          <a:xfrm flipV="1">
            <a:off x="7696200" y="5057781"/>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flipH="1">
            <a:off x="6773008" y="6003667"/>
            <a:ext cx="1828800" cy="923330"/>
          </a:xfrm>
          <a:prstGeom prst="rect">
            <a:avLst/>
          </a:prstGeom>
          <a:noFill/>
        </p:spPr>
        <p:txBody>
          <a:bodyPr wrap="square" rtlCol="0">
            <a:spAutoFit/>
          </a:bodyPr>
          <a:lstStyle/>
          <a:p>
            <a:pPr algn="ctr"/>
            <a:r>
              <a:rPr lang="en-NZ" dirty="0" smtClean="0"/>
              <a:t>Presence of features in original image</a:t>
            </a:r>
            <a:endParaRPr lang="en-NZ" dirty="0"/>
          </a:p>
        </p:txBody>
      </p:sp>
      <p:sp>
        <p:nvSpPr>
          <p:cNvPr id="26" name="Rectangle 25"/>
          <p:cNvSpPr/>
          <p:nvPr/>
        </p:nvSpPr>
        <p:spPr>
          <a:xfrm>
            <a:off x="3659306" y="1595416"/>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409375" y="1595416"/>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657600" y="1828800"/>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408895" y="1828354"/>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688260" y="4750257"/>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440358" y="4750257"/>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687709" y="4513818"/>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446378" y="450964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442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077200" cy="1007848"/>
          </a:xfrm>
        </p:spPr>
        <p:txBody>
          <a:bodyPr>
            <a:normAutofit/>
          </a:bodyPr>
          <a:lstStyle/>
          <a:p>
            <a:r>
              <a:rPr lang="en-NZ" dirty="0" smtClean="0"/>
              <a:t>Convolutional neural networks share their parameters (weights/kernels/patches) across space</a:t>
            </a:r>
            <a:endParaRPr lang="en-US" dirty="0"/>
          </a:p>
        </p:txBody>
      </p:sp>
      <p:sp>
        <p:nvSpPr>
          <p:cNvPr id="2" name="Title 1"/>
          <p:cNvSpPr>
            <a:spLocks noGrp="1"/>
          </p:cNvSpPr>
          <p:nvPr>
            <p:ph type="title"/>
          </p:nvPr>
        </p:nvSpPr>
        <p:spPr/>
        <p:txBody>
          <a:bodyPr/>
          <a:lstStyle/>
          <a:p>
            <a:r>
              <a:rPr lang="en-NZ" dirty="0" smtClean="0"/>
              <a:t>Convolutional networks</a:t>
            </a:r>
            <a:endParaRPr lang="en-US" dirty="0"/>
          </a:p>
        </p:txBody>
      </p:sp>
      <p:pic>
        <p:nvPicPr>
          <p:cNvPr id="3075" name="Picture 3" descr="C:\Users\drozado\Desktop\a.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608048"/>
            <a:ext cx="3762375" cy="42767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tangle 5"/>
              <p:cNvSpPr/>
              <p:nvPr/>
            </p:nvSpPr>
            <p:spPr>
              <a:xfrm>
                <a:off x="4476748" y="3474133"/>
                <a:ext cx="442913"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NZ" b="0" i="1" smtClean="0">
                              <a:solidFill>
                                <a:schemeClr val="tx1"/>
                              </a:solidFill>
                              <a:latin typeface="Cambria Math" panose="02040503050406030204" pitchFamily="18" charset="0"/>
                            </a:rPr>
                            <m:t>𝐾</m:t>
                          </m:r>
                        </m:e>
                        <m:sub>
                          <m:r>
                            <a:rPr lang="en-NZ" b="0" i="1" smtClean="0">
                              <a:solidFill>
                                <a:schemeClr val="tx1"/>
                              </a:solidFill>
                              <a:latin typeface="Cambria Math" panose="02040503050406030204" pitchFamily="18" charset="0"/>
                            </a:rPr>
                            <m:t>11</m:t>
                          </m:r>
                        </m:sub>
                      </m:sSub>
                    </m:oMath>
                  </m:oMathPara>
                </a14:m>
                <a:endParaRPr lang="en-US" dirty="0">
                  <a:solidFill>
                    <a:schemeClr val="tx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4476748" y="3474133"/>
                <a:ext cx="442913" cy="457200"/>
              </a:xfrm>
              <a:prstGeom prst="rect">
                <a:avLst/>
              </a:prstGeom>
              <a:blipFill>
                <a:blip r:embed="rId4"/>
                <a:stretch>
                  <a:fillRect l="-9091"/>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4922042" y="3474133"/>
                <a:ext cx="442913"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NZ" b="0" i="1" smtClean="0">
                              <a:solidFill>
                                <a:schemeClr val="tx1"/>
                              </a:solidFill>
                              <a:latin typeface="Cambria Math" panose="02040503050406030204" pitchFamily="18" charset="0"/>
                            </a:rPr>
                            <m:t>𝐾</m:t>
                          </m:r>
                        </m:e>
                        <m:sub>
                          <m:r>
                            <a:rPr lang="en-NZ" b="0" i="1" smtClean="0">
                              <a:solidFill>
                                <a:schemeClr val="tx1"/>
                              </a:solidFill>
                              <a:latin typeface="Cambria Math" panose="02040503050406030204" pitchFamily="18" charset="0"/>
                            </a:rPr>
                            <m:t>12</m:t>
                          </m:r>
                        </m:sub>
                      </m:sSub>
                    </m:oMath>
                  </m:oMathPara>
                </a14:m>
                <a:endParaRPr lang="en-US" dirty="0">
                  <a:solidFill>
                    <a:schemeClr val="tx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4922042" y="3474133"/>
                <a:ext cx="442913" cy="457200"/>
              </a:xfrm>
              <a:prstGeom prst="rect">
                <a:avLst/>
              </a:prstGeom>
              <a:blipFill>
                <a:blip r:embed="rId5"/>
                <a:stretch>
                  <a:fillRect l="-9091"/>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369717" y="3474133"/>
                <a:ext cx="442913"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NZ" b="0" i="1" smtClean="0">
                              <a:solidFill>
                                <a:schemeClr val="tx1"/>
                              </a:solidFill>
                              <a:latin typeface="Cambria Math" panose="02040503050406030204" pitchFamily="18" charset="0"/>
                            </a:rPr>
                            <m:t>𝐾</m:t>
                          </m:r>
                        </m:e>
                        <m:sub>
                          <m:r>
                            <a:rPr lang="en-NZ" b="0" i="1" smtClean="0">
                              <a:solidFill>
                                <a:schemeClr val="tx1"/>
                              </a:solidFill>
                              <a:latin typeface="Cambria Math" panose="02040503050406030204" pitchFamily="18" charset="0"/>
                            </a:rPr>
                            <m:t>13</m:t>
                          </m:r>
                        </m:sub>
                      </m:sSub>
                    </m:oMath>
                  </m:oMathPara>
                </a14:m>
                <a:endParaRPr lang="en-US" dirty="0">
                  <a:solidFill>
                    <a:schemeClr val="tx1"/>
                  </a:solidFill>
                </a:endParaRPr>
              </a:p>
            </p:txBody>
          </p:sp>
        </mc:Choice>
        <mc:Fallback xmlns="">
          <p:sp>
            <p:nvSpPr>
              <p:cNvPr id="16" name="Rectangle 15"/>
              <p:cNvSpPr>
                <a:spLocks noRot="1" noChangeAspect="1" noMove="1" noResize="1" noEditPoints="1" noAdjustHandles="1" noChangeArrowheads="1" noChangeShapeType="1" noTextEdit="1"/>
              </p:cNvSpPr>
              <p:nvPr/>
            </p:nvSpPr>
            <p:spPr>
              <a:xfrm>
                <a:off x="5369717" y="3474133"/>
                <a:ext cx="442913" cy="457200"/>
              </a:xfrm>
              <a:prstGeom prst="rect">
                <a:avLst/>
              </a:prstGeom>
              <a:blipFill>
                <a:blip r:embed="rId6"/>
                <a:stretch>
                  <a:fillRect l="-9091"/>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4476748" y="3940858"/>
                <a:ext cx="442913"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NZ" b="0" i="1" smtClean="0">
                              <a:solidFill>
                                <a:schemeClr val="tx1"/>
                              </a:solidFill>
                              <a:latin typeface="Cambria Math" panose="02040503050406030204" pitchFamily="18" charset="0"/>
                            </a:rPr>
                            <m:t>𝐾</m:t>
                          </m:r>
                        </m:e>
                        <m:sub>
                          <m:r>
                            <a:rPr lang="en-NZ" b="0" i="1" smtClean="0">
                              <a:solidFill>
                                <a:schemeClr val="tx1"/>
                              </a:solidFill>
                              <a:latin typeface="Cambria Math" panose="02040503050406030204" pitchFamily="18" charset="0"/>
                            </a:rPr>
                            <m:t>21</m:t>
                          </m:r>
                        </m:sub>
                      </m:sSub>
                    </m:oMath>
                  </m:oMathPara>
                </a14:m>
                <a:endParaRPr lang="en-US" dirty="0">
                  <a:solidFill>
                    <a:schemeClr val="tx1"/>
                  </a:solidFill>
                </a:endParaRPr>
              </a:p>
            </p:txBody>
          </p:sp>
        </mc:Choice>
        <mc:Fallback xmlns="">
          <p:sp>
            <p:nvSpPr>
              <p:cNvPr id="17" name="Rectangle 16"/>
              <p:cNvSpPr>
                <a:spLocks noRot="1" noChangeAspect="1" noMove="1" noResize="1" noEditPoints="1" noAdjustHandles="1" noChangeArrowheads="1" noChangeShapeType="1" noTextEdit="1"/>
              </p:cNvSpPr>
              <p:nvPr/>
            </p:nvSpPr>
            <p:spPr>
              <a:xfrm>
                <a:off x="4476748" y="3940858"/>
                <a:ext cx="442913" cy="457200"/>
              </a:xfrm>
              <a:prstGeom prst="rect">
                <a:avLst/>
              </a:prstGeom>
              <a:blipFill>
                <a:blip r:embed="rId7"/>
                <a:stretch>
                  <a:fillRect l="-9091"/>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922042" y="3940858"/>
                <a:ext cx="442913"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NZ" b="0" i="1" smtClean="0">
                              <a:solidFill>
                                <a:schemeClr val="tx1"/>
                              </a:solidFill>
                              <a:latin typeface="Cambria Math" panose="02040503050406030204" pitchFamily="18" charset="0"/>
                            </a:rPr>
                            <m:t>𝐾</m:t>
                          </m:r>
                        </m:e>
                        <m:sub>
                          <m:r>
                            <a:rPr lang="en-NZ" b="0" i="1" smtClean="0">
                              <a:solidFill>
                                <a:schemeClr val="tx1"/>
                              </a:solidFill>
                              <a:latin typeface="Cambria Math" panose="02040503050406030204" pitchFamily="18" charset="0"/>
                            </a:rPr>
                            <m:t>22</m:t>
                          </m:r>
                        </m:sub>
                      </m:sSub>
                    </m:oMath>
                  </m:oMathPara>
                </a14:m>
                <a:endParaRPr lang="en-US" dirty="0">
                  <a:solidFill>
                    <a:schemeClr val="tx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4922042" y="3940858"/>
                <a:ext cx="442913" cy="457200"/>
              </a:xfrm>
              <a:prstGeom prst="rect">
                <a:avLst/>
              </a:prstGeom>
              <a:blipFill>
                <a:blip r:embed="rId8"/>
                <a:stretch>
                  <a:fillRect l="-9091"/>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369717" y="3940858"/>
                <a:ext cx="442913"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NZ" b="0" i="1" smtClean="0">
                              <a:solidFill>
                                <a:schemeClr val="tx1"/>
                              </a:solidFill>
                              <a:latin typeface="Cambria Math" panose="02040503050406030204" pitchFamily="18" charset="0"/>
                            </a:rPr>
                            <m:t>𝐾</m:t>
                          </m:r>
                        </m:e>
                        <m:sub>
                          <m:r>
                            <a:rPr lang="en-NZ" b="0" i="1" smtClean="0">
                              <a:solidFill>
                                <a:schemeClr val="tx1"/>
                              </a:solidFill>
                              <a:latin typeface="Cambria Math" panose="02040503050406030204" pitchFamily="18" charset="0"/>
                            </a:rPr>
                            <m:t>23</m:t>
                          </m:r>
                        </m:sub>
                      </m:sSub>
                    </m:oMath>
                  </m:oMathPara>
                </a14:m>
                <a:endParaRPr lang="en-US" dirty="0">
                  <a:solidFill>
                    <a:schemeClr val="tx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5369717" y="3940858"/>
                <a:ext cx="442913" cy="457200"/>
              </a:xfrm>
              <a:prstGeom prst="rect">
                <a:avLst/>
              </a:prstGeom>
              <a:blipFill>
                <a:blip r:embed="rId9"/>
                <a:stretch>
                  <a:fillRect l="-10390"/>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476748" y="4407583"/>
                <a:ext cx="442913"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NZ" b="0" i="1" smtClean="0">
                              <a:solidFill>
                                <a:schemeClr val="tx1"/>
                              </a:solidFill>
                              <a:latin typeface="Cambria Math" panose="02040503050406030204" pitchFamily="18" charset="0"/>
                            </a:rPr>
                            <m:t>𝐾</m:t>
                          </m:r>
                        </m:e>
                        <m:sub>
                          <m:r>
                            <a:rPr lang="en-NZ" b="0" i="1" smtClean="0">
                              <a:solidFill>
                                <a:schemeClr val="tx1"/>
                              </a:solidFill>
                              <a:latin typeface="Cambria Math" panose="02040503050406030204" pitchFamily="18" charset="0"/>
                            </a:rPr>
                            <m:t>31</m:t>
                          </m:r>
                        </m:sub>
                      </m:sSub>
                    </m:oMath>
                  </m:oMathPara>
                </a14:m>
                <a:endParaRPr lang="en-US" dirty="0">
                  <a:solidFill>
                    <a:schemeClr val="tx1"/>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4476748" y="4407583"/>
                <a:ext cx="442913" cy="457200"/>
              </a:xfrm>
              <a:prstGeom prst="rect">
                <a:avLst/>
              </a:prstGeom>
              <a:blipFill>
                <a:blip r:embed="rId10"/>
                <a:stretch>
                  <a:fillRect l="-9091"/>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4922042" y="4407583"/>
                <a:ext cx="442913"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NZ" b="0" i="1" smtClean="0">
                              <a:solidFill>
                                <a:schemeClr val="tx1"/>
                              </a:solidFill>
                              <a:latin typeface="Cambria Math" panose="02040503050406030204" pitchFamily="18" charset="0"/>
                            </a:rPr>
                            <m:t>𝐾</m:t>
                          </m:r>
                        </m:e>
                        <m:sub>
                          <m:r>
                            <a:rPr lang="en-NZ" b="0" i="1" smtClean="0">
                              <a:solidFill>
                                <a:schemeClr val="tx1"/>
                              </a:solidFill>
                              <a:latin typeface="Cambria Math" panose="02040503050406030204" pitchFamily="18" charset="0"/>
                            </a:rPr>
                            <m:t>32</m:t>
                          </m:r>
                        </m:sub>
                      </m:sSub>
                    </m:oMath>
                  </m:oMathPara>
                </a14:m>
                <a:endParaRPr lang="en-US" dirty="0">
                  <a:solidFill>
                    <a:schemeClr val="tx1"/>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4922042" y="4407583"/>
                <a:ext cx="442913" cy="457200"/>
              </a:xfrm>
              <a:prstGeom prst="rect">
                <a:avLst/>
              </a:prstGeom>
              <a:blipFill>
                <a:blip r:embed="rId11"/>
                <a:stretch>
                  <a:fillRect l="-9091"/>
                </a:stretch>
              </a:blipFill>
              <a:ln>
                <a:solidFill>
                  <a:schemeClr val="tx1"/>
                </a:solidFill>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5369717" y="4407583"/>
                <a:ext cx="442913" cy="4572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NZ" b="0" i="1" smtClean="0">
                              <a:solidFill>
                                <a:schemeClr val="tx1"/>
                              </a:solidFill>
                              <a:latin typeface="Cambria Math" panose="02040503050406030204" pitchFamily="18" charset="0"/>
                            </a:rPr>
                            <m:t>𝐾</m:t>
                          </m:r>
                        </m:e>
                        <m:sub>
                          <m:r>
                            <a:rPr lang="en-NZ" b="0" i="1" smtClean="0">
                              <a:solidFill>
                                <a:schemeClr val="tx1"/>
                              </a:solidFill>
                              <a:latin typeface="Cambria Math" panose="02040503050406030204" pitchFamily="18" charset="0"/>
                            </a:rPr>
                            <m:t>33</m:t>
                          </m:r>
                        </m:sub>
                      </m:sSub>
                    </m:oMath>
                  </m:oMathPara>
                </a14:m>
                <a:endParaRPr lang="en-US" dirty="0">
                  <a:solidFill>
                    <a:schemeClr val="tx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5369717" y="4407583"/>
                <a:ext cx="442913" cy="457200"/>
              </a:xfrm>
              <a:prstGeom prst="rect">
                <a:avLst/>
              </a:prstGeom>
              <a:blipFill>
                <a:blip r:embed="rId12"/>
                <a:stretch>
                  <a:fillRect l="-10390"/>
                </a:stretch>
              </a:blipFill>
              <a:ln>
                <a:solidFill>
                  <a:schemeClr val="tx1"/>
                </a:solidFill>
              </a:ln>
            </p:spPr>
            <p:txBody>
              <a:bodyPr/>
              <a:lstStyle/>
              <a:p>
                <a:r>
                  <a:rPr lang="en-NZ">
                    <a:noFill/>
                  </a:rPr>
                  <a:t> </a:t>
                </a:r>
              </a:p>
            </p:txBody>
          </p:sp>
        </mc:Fallback>
      </mc:AlternateContent>
      <p:cxnSp>
        <p:nvCxnSpPr>
          <p:cNvPr id="23" name="Straight Arrow Connector 22"/>
          <p:cNvCxnSpPr/>
          <p:nvPr/>
        </p:nvCxnSpPr>
        <p:spPr>
          <a:xfrm flipH="1">
            <a:off x="4067175" y="5791200"/>
            <a:ext cx="1371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TextBox 23"/>
          <p:cNvSpPr txBox="1"/>
          <p:nvPr/>
        </p:nvSpPr>
        <p:spPr>
          <a:xfrm flipH="1">
            <a:off x="5591174" y="5501155"/>
            <a:ext cx="2486025" cy="646331"/>
          </a:xfrm>
          <a:prstGeom prst="rect">
            <a:avLst/>
          </a:prstGeom>
          <a:noFill/>
        </p:spPr>
        <p:txBody>
          <a:bodyPr wrap="square" rtlCol="0">
            <a:spAutoFit/>
          </a:bodyPr>
          <a:lstStyle/>
          <a:p>
            <a:r>
              <a:rPr lang="en-NZ" dirty="0" smtClean="0"/>
              <a:t>Input feature map or original image</a:t>
            </a:r>
            <a:endParaRPr lang="en-NZ" dirty="0"/>
          </a:p>
        </p:txBody>
      </p:sp>
      <p:cxnSp>
        <p:nvCxnSpPr>
          <p:cNvPr id="26" name="Straight Arrow Connector 25"/>
          <p:cNvCxnSpPr/>
          <p:nvPr/>
        </p:nvCxnSpPr>
        <p:spPr>
          <a:xfrm flipH="1">
            <a:off x="5919788" y="4144750"/>
            <a:ext cx="1371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flipH="1">
            <a:off x="7291388" y="3931333"/>
            <a:ext cx="1395413" cy="369332"/>
          </a:xfrm>
          <a:prstGeom prst="rect">
            <a:avLst/>
          </a:prstGeom>
          <a:noFill/>
        </p:spPr>
        <p:txBody>
          <a:bodyPr wrap="square" rtlCol="0">
            <a:spAutoFit/>
          </a:bodyPr>
          <a:lstStyle/>
          <a:p>
            <a:r>
              <a:rPr lang="en-NZ" dirty="0" smtClean="0"/>
              <a:t>Kernel</a:t>
            </a:r>
            <a:endParaRPr lang="en-NZ" dirty="0"/>
          </a:p>
        </p:txBody>
      </p:sp>
      <p:cxnSp>
        <p:nvCxnSpPr>
          <p:cNvPr id="28" name="Straight Arrow Connector 27"/>
          <p:cNvCxnSpPr/>
          <p:nvPr/>
        </p:nvCxnSpPr>
        <p:spPr>
          <a:xfrm flipH="1">
            <a:off x="2971800" y="3077990"/>
            <a:ext cx="13716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flipH="1">
            <a:off x="4343399" y="2864573"/>
            <a:ext cx="3429000" cy="369332"/>
          </a:xfrm>
          <a:prstGeom prst="rect">
            <a:avLst/>
          </a:prstGeom>
          <a:noFill/>
        </p:spPr>
        <p:txBody>
          <a:bodyPr wrap="square" rtlCol="0">
            <a:spAutoFit/>
          </a:bodyPr>
          <a:lstStyle/>
          <a:p>
            <a:r>
              <a:rPr lang="en-NZ" dirty="0" smtClean="0"/>
              <a:t>Output feature map</a:t>
            </a:r>
            <a:endParaRPr lang="en-NZ" dirty="0"/>
          </a:p>
        </p:txBody>
      </p:sp>
    </p:spTree>
    <p:extLst>
      <p:ext uri="{BB962C8B-B14F-4D97-AF65-F5344CB8AC3E}">
        <p14:creationId xmlns:p14="http://schemas.microsoft.com/office/powerpoint/2010/main" val="2911399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1"/>
            <a:ext cx="8763000" cy="152400"/>
          </a:xfrm>
        </p:spPr>
        <p:txBody>
          <a:bodyPr>
            <a:noAutofit/>
          </a:bodyPr>
          <a:lstStyle/>
          <a:p>
            <a:r>
              <a:rPr lang="en-NZ" sz="2400" dirty="0" smtClean="0"/>
              <a:t>Each convolution layer generates as output several feature maps</a:t>
            </a:r>
            <a:endParaRPr lang="en-NZ" sz="2400" dirty="0"/>
          </a:p>
        </p:txBody>
      </p:sp>
      <p:pic>
        <p:nvPicPr>
          <p:cNvPr id="4" name="Picture 3"/>
          <p:cNvPicPr>
            <a:picLocks noChangeAspect="1"/>
          </p:cNvPicPr>
          <p:nvPr/>
        </p:nvPicPr>
        <p:blipFill>
          <a:blip r:embed="rId3"/>
          <a:stretch>
            <a:fillRect/>
          </a:stretch>
        </p:blipFill>
        <p:spPr>
          <a:xfrm>
            <a:off x="1192720" y="1905000"/>
            <a:ext cx="6758559" cy="4629150"/>
          </a:xfrm>
          <a:prstGeom prst="rect">
            <a:avLst/>
          </a:prstGeom>
        </p:spPr>
      </p:pic>
      <p:sp>
        <p:nvSpPr>
          <p:cNvPr id="10" name="Rectangle 9"/>
          <p:cNvSpPr/>
          <p:nvPr/>
        </p:nvSpPr>
        <p:spPr>
          <a:xfrm>
            <a:off x="5813011" y="1316027"/>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63080" y="1316027"/>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11305" y="153588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62600" y="1548965"/>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68290" y="1320365"/>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290" y="1548965"/>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15940" y="1320365"/>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915940" y="1548965"/>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20142" y="1316430"/>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70211" y="1316430"/>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70211" y="1544627"/>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15818" y="1545030"/>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220331" y="1540289"/>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975204" y="1311689"/>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223429" y="1311732"/>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974724" y="1544627"/>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5537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1449"/>
            <a:ext cx="6985972" cy="823436"/>
          </a:xfrm>
        </p:spPr>
        <p:txBody>
          <a:bodyPr>
            <a:normAutofit/>
          </a:bodyPr>
          <a:lstStyle/>
          <a:p>
            <a:r>
              <a:rPr lang="en-NZ" dirty="0"/>
              <a:t>Deep </a:t>
            </a:r>
            <a:r>
              <a:rPr lang="en-NZ" dirty="0" smtClean="0"/>
              <a:t>learning Overview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283" y="1219200"/>
                <a:ext cx="5646717" cy="5105400"/>
              </a:xfrm>
            </p:spPr>
            <p:txBody>
              <a:bodyPr>
                <a:normAutofit fontScale="92500" lnSpcReduction="20000"/>
              </a:bodyPr>
              <a:lstStyle/>
              <a:p>
                <a:r>
                  <a:rPr lang="en-NZ" dirty="0" smtClean="0"/>
                  <a:t>Deep learning refers to complex artificial neural network architectures</a:t>
                </a:r>
              </a:p>
              <a:p>
                <a:r>
                  <a:rPr lang="en-NZ" dirty="0" smtClean="0"/>
                  <a:t>Until very recently, most machine </a:t>
                </a:r>
                <a:r>
                  <a:rPr lang="en-NZ" dirty="0"/>
                  <a:t>learning methods </a:t>
                </a:r>
                <a:r>
                  <a:rPr lang="en-NZ" dirty="0" smtClean="0"/>
                  <a:t>worked </a:t>
                </a:r>
                <a:r>
                  <a:rPr lang="en-NZ" dirty="0"/>
                  <a:t>well because of </a:t>
                </a:r>
                <a:r>
                  <a:rPr lang="en-NZ" dirty="0" smtClean="0"/>
                  <a:t>human </a:t>
                </a:r>
                <a:r>
                  <a:rPr lang="en-NZ" dirty="0"/>
                  <a:t>designed representations and input </a:t>
                </a:r>
                <a:r>
                  <a:rPr lang="en-NZ" dirty="0" smtClean="0"/>
                  <a:t>features</a:t>
                </a:r>
              </a:p>
              <a:p>
                <a:pPr lvl="1"/>
                <a:r>
                  <a:rPr lang="en-NZ" dirty="0" smtClean="0"/>
                  <a:t>machine </a:t>
                </a:r>
                <a:r>
                  <a:rPr lang="en-NZ" dirty="0"/>
                  <a:t>learning practitioners would spend a lot of time handcrafting </a:t>
                </a:r>
                <a:r>
                  <a:rPr lang="en-NZ" dirty="0" smtClean="0"/>
                  <a:t>the appropriate </a:t>
                </a:r>
                <a:r>
                  <a:rPr lang="en-NZ" dirty="0"/>
                  <a:t>features for a given machine learning </a:t>
                </a:r>
                <a:r>
                  <a:rPr lang="en-NZ" dirty="0" smtClean="0"/>
                  <a:t>problem (feature engineering)</a:t>
                </a:r>
              </a:p>
              <a:p>
                <a:pPr lvl="1"/>
                <a:r>
                  <a:rPr lang="en-NZ" dirty="0"/>
                  <a:t>Machine learning then becomes just optimizing parameter weights </a:t>
                </a:r>
                <a14:m>
                  <m:oMath xmlns:m="http://schemas.openxmlformats.org/officeDocument/2006/math">
                    <m:sSub>
                      <m:sSubPr>
                        <m:ctrlPr>
                          <a:rPr lang="en-NZ" i="1">
                            <a:latin typeface="Cambria Math" panose="02040503050406030204" pitchFamily="18" charset="0"/>
                            <a:ea typeface="Cambria Math" panose="02040503050406030204" pitchFamily="18" charset="0"/>
                          </a:rPr>
                        </m:ctrlPr>
                      </m:sSubPr>
                      <m:e>
                        <m:r>
                          <a:rPr lang="en-NZ" i="1">
                            <a:latin typeface="Cambria Math" panose="02040503050406030204" pitchFamily="18" charset="0"/>
                            <a:ea typeface="Cambria Math" panose="02040503050406030204" pitchFamily="18" charset="0"/>
                          </a:rPr>
                          <m:t>𝜃</m:t>
                        </m:r>
                      </m:e>
                      <m:sub>
                        <m:r>
                          <a:rPr lang="en-NZ" i="1">
                            <a:latin typeface="Cambria Math" panose="02040503050406030204" pitchFamily="18" charset="0"/>
                            <a:ea typeface="Cambria Math" panose="02040503050406030204" pitchFamily="18" charset="0"/>
                          </a:rPr>
                          <m:t>𝑛</m:t>
                        </m:r>
                      </m:sub>
                    </m:sSub>
                  </m:oMath>
                </a14:m>
                <a:r>
                  <a:rPr lang="en-NZ" dirty="0"/>
                  <a:t> to best make a final </a:t>
                </a:r>
                <a:r>
                  <a:rPr lang="en-NZ" dirty="0" smtClean="0"/>
                  <a:t>prediction</a:t>
                </a:r>
              </a:p>
              <a:p>
                <a:pPr lvl="1"/>
                <a:endParaRPr lang="en-US" dirty="0"/>
              </a:p>
              <a:p>
                <a:r>
                  <a:rPr lang="en-NZ" dirty="0" smtClean="0">
                    <a:solidFill>
                      <a:srgbClr val="FF0000"/>
                    </a:solidFill>
                  </a:rPr>
                  <a:t>Deep learning techniques learn the most valuable features for the specific task they are assigned to do</a:t>
                </a:r>
              </a:p>
              <a:p>
                <a:pPr lvl="1"/>
                <a:r>
                  <a:rPr lang="en-NZ" dirty="0" smtClean="0"/>
                  <a:t>This is in the stark contrast with other methods that often require hand design of good feature extractors which obviously requires a considerable amount of engineering skill and domain expertise</a:t>
                </a:r>
              </a:p>
              <a:p>
                <a:pPr marL="342900" lvl="1" indent="0">
                  <a:buNone/>
                </a:pPr>
                <a:endParaRPr lang="en-NZ" dirty="0" smtClean="0"/>
              </a:p>
              <a:p>
                <a:pPr lvl="1"/>
                <a:r>
                  <a:rPr lang="en-NZ" dirty="0"/>
                  <a:t>Deep learning algorithms </a:t>
                </a:r>
                <a:r>
                  <a:rPr lang="en-NZ" dirty="0" smtClean="0"/>
                  <a:t>also attempt </a:t>
                </a:r>
                <a:r>
                  <a:rPr lang="en-NZ" dirty="0"/>
                  <a:t>to learn (multiple levels of) representations and an output from raw inputs </a:t>
                </a:r>
                <a14:m>
                  <m:oMath xmlns:m="http://schemas.openxmlformats.org/officeDocument/2006/math">
                    <m:r>
                      <a:rPr lang="en-NZ" b="1" i="1">
                        <a:latin typeface="Cambria Math" panose="02040503050406030204" pitchFamily="18" charset="0"/>
                      </a:rPr>
                      <m:t>𝒙</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283" y="1219200"/>
                <a:ext cx="5646717" cy="5105400"/>
              </a:xfrm>
              <a:blipFill>
                <a:blip r:embed="rId3"/>
                <a:stretch>
                  <a:fillRect l="-755" t="-2029" r="-1294"/>
                </a:stretch>
              </a:blipFill>
            </p:spPr>
            <p:txBody>
              <a:bodyPr/>
              <a:lstStyle/>
              <a:p>
                <a:r>
                  <a:rPr lang="en-NZ">
                    <a:noFill/>
                  </a:rPr>
                  <a:t> </a:t>
                </a:r>
              </a:p>
            </p:txBody>
          </p:sp>
        </mc:Fallback>
      </mc:AlternateContent>
      <p:pic>
        <p:nvPicPr>
          <p:cNvPr id="4" name="Picture 3"/>
          <p:cNvPicPr>
            <a:picLocks noChangeAspect="1"/>
          </p:cNvPicPr>
          <p:nvPr/>
        </p:nvPicPr>
        <p:blipFill rotWithShape="1">
          <a:blip r:embed="rId4"/>
          <a:srcRect t="52765" b="5189"/>
          <a:stretch/>
        </p:blipFill>
        <p:spPr>
          <a:xfrm>
            <a:off x="6099606" y="4343400"/>
            <a:ext cx="2793324" cy="1752600"/>
          </a:xfrm>
          <a:prstGeom prst="rect">
            <a:avLst/>
          </a:prstGeom>
        </p:spPr>
      </p:pic>
      <p:pic>
        <p:nvPicPr>
          <p:cNvPr id="1026" name="Picture 2" descr="Image result for deep learning imag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606" y="999489"/>
            <a:ext cx="3008309" cy="1498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71118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15962"/>
          </a:xfrm>
        </p:spPr>
        <p:txBody>
          <a:bodyPr>
            <a:normAutofit/>
          </a:bodyPr>
          <a:lstStyle/>
          <a:p>
            <a:r>
              <a:rPr lang="en-US" dirty="0"/>
              <a:t>Pooling </a:t>
            </a:r>
            <a:r>
              <a:rPr lang="en-US" dirty="0" smtClean="0"/>
              <a:t>Layer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609600"/>
                <a:ext cx="9161804" cy="4046538"/>
              </a:xfrm>
            </p:spPr>
            <p:txBody>
              <a:bodyPr>
                <a:normAutofit/>
              </a:bodyPr>
              <a:lstStyle/>
              <a:p>
                <a:r>
                  <a:rPr lang="en-NZ" sz="1600" dirty="0" smtClean="0"/>
                  <a:t>Large strides are a very aggressive way to </a:t>
                </a:r>
                <a:r>
                  <a:rPr lang="en-NZ" sz="1600" dirty="0" err="1"/>
                  <a:t>downsample</a:t>
                </a:r>
                <a:r>
                  <a:rPr lang="en-NZ" sz="1600" dirty="0"/>
                  <a:t> an image since it </a:t>
                </a:r>
                <a:r>
                  <a:rPr lang="en-NZ" sz="1600" dirty="0" smtClean="0"/>
                  <a:t>removes </a:t>
                </a:r>
                <a:r>
                  <a:rPr lang="en-NZ" sz="1600" dirty="0"/>
                  <a:t>a lot of information</a:t>
                </a:r>
              </a:p>
              <a:p>
                <a:r>
                  <a:rPr lang="en-NZ" sz="1600" dirty="0" smtClean="0"/>
                  <a:t>Pooling </a:t>
                </a:r>
                <a:r>
                  <a:rPr lang="en-NZ" sz="1600" dirty="0"/>
                  <a:t>refers to using a very small stride and take all the convolutions in a </a:t>
                </a:r>
                <a:r>
                  <a:rPr lang="en-NZ" sz="1600" dirty="0" err="1"/>
                  <a:t>neighborhood</a:t>
                </a:r>
                <a:r>
                  <a:rPr lang="en-NZ" sz="1600" dirty="0"/>
                  <a:t> and combine them</a:t>
                </a:r>
                <a:endParaRPr lang="en-US" sz="1600" dirty="0"/>
              </a:p>
              <a:p>
                <a:r>
                  <a:rPr lang="en-US" sz="1600" dirty="0" smtClean="0"/>
                  <a:t>It </a:t>
                </a:r>
                <a:r>
                  <a:rPr lang="en-US" sz="1600" dirty="0"/>
                  <a:t>is common to periodically insert a Pooling layer in-between successive </a:t>
                </a:r>
                <a:r>
                  <a:rPr lang="en-US" sz="1600" dirty="0" smtClean="0"/>
                  <a:t>convolutional layers </a:t>
                </a:r>
                <a:r>
                  <a:rPr lang="en-US" sz="1600" dirty="0"/>
                  <a:t>in a </a:t>
                </a:r>
                <a:r>
                  <a:rPr lang="en-US" sz="1600" dirty="0" err="1"/>
                  <a:t>ConvNet</a:t>
                </a:r>
                <a:r>
                  <a:rPr lang="en-US" sz="1600" dirty="0"/>
                  <a:t> architecture. </a:t>
                </a:r>
                <a:endParaRPr lang="en-US" sz="1600" dirty="0" smtClean="0"/>
              </a:p>
              <a:p>
                <a:r>
                  <a:rPr lang="en-US" sz="1600" dirty="0" smtClean="0"/>
                  <a:t>Its </a:t>
                </a:r>
                <a:r>
                  <a:rPr lang="en-US" sz="1600" dirty="0"/>
                  <a:t>function is to progressively reduce the spatial size of the representation to reduce the amount of parameters and computation in the network, and hence to also control overfitting. </a:t>
                </a:r>
                <a:endParaRPr lang="en-US" sz="1600" dirty="0" smtClean="0"/>
              </a:p>
              <a:p>
                <a:r>
                  <a:rPr lang="en-US" sz="1600" b="1" dirty="0" smtClean="0"/>
                  <a:t>Left</a:t>
                </a:r>
                <a:r>
                  <a:rPr lang="en-US" sz="1600" b="1" dirty="0"/>
                  <a:t>:</a:t>
                </a:r>
                <a:r>
                  <a:rPr lang="en-US" sz="1600" dirty="0"/>
                  <a:t> In this example, the input volume of size [224x224x64] is pooled with filter size 2, stride 2 into output volume of size [112x112x64]. Notice that the volume depth </a:t>
                </a:r>
                <a:r>
                  <a:rPr lang="en-US" sz="1600" dirty="0" smtClean="0"/>
                  <a:t>is preserved.</a:t>
                </a:r>
                <a:r>
                  <a:rPr lang="en-US" sz="1600" dirty="0"/>
                  <a:t>  </a:t>
                </a:r>
                <a:endParaRPr lang="en-US" sz="1600" dirty="0" smtClean="0"/>
              </a:p>
              <a:p>
                <a:r>
                  <a:rPr lang="en-US" sz="1600" b="1" dirty="0" smtClean="0"/>
                  <a:t>Right</a:t>
                </a:r>
                <a:r>
                  <a:rPr lang="en-US" sz="1600" b="1" dirty="0"/>
                  <a:t>:</a:t>
                </a:r>
                <a:r>
                  <a:rPr lang="en-US" sz="1600" dirty="0"/>
                  <a:t> The most common </a:t>
                </a:r>
                <a:r>
                  <a:rPr lang="en-US" sz="1600" dirty="0" err="1"/>
                  <a:t>downsampling</a:t>
                </a:r>
                <a:r>
                  <a:rPr lang="en-US" sz="1600" dirty="0"/>
                  <a:t> operation is </a:t>
                </a:r>
                <a:r>
                  <a:rPr lang="en-US" sz="1600" dirty="0" smtClean="0"/>
                  <a:t>max (</a:t>
                </a:r>
                <a14:m>
                  <m:oMath xmlns:m="http://schemas.openxmlformats.org/officeDocument/2006/math">
                    <m:r>
                      <a:rPr lang="en-NZ" sz="1600" b="0" i="1" smtClean="0">
                        <a:latin typeface="Cambria Math"/>
                      </a:rPr>
                      <m:t>𝑦</m:t>
                    </m:r>
                    <m:r>
                      <a:rPr lang="en-NZ" sz="1600" b="0" i="1" smtClean="0">
                        <a:latin typeface="Cambria Math"/>
                      </a:rPr>
                      <m:t>=</m:t>
                    </m:r>
                    <m:r>
                      <m:rPr>
                        <m:sty m:val="p"/>
                      </m:rPr>
                      <a:rPr lang="en-NZ" sz="1600" b="0" i="0" smtClean="0">
                        <a:latin typeface="Cambria Math"/>
                      </a:rPr>
                      <m:t>max</m:t>
                    </m:r>
                    <m:r>
                      <a:rPr lang="en-NZ" sz="1600" b="0" i="1" smtClean="0">
                        <a:latin typeface="Cambria Math"/>
                      </a:rPr>
                      <m:t>⁡(</m:t>
                    </m:r>
                    <m:sSub>
                      <m:sSubPr>
                        <m:ctrlPr>
                          <a:rPr lang="en-NZ" sz="1600" b="0" i="1" smtClean="0">
                            <a:latin typeface="Cambria Math" panose="02040503050406030204" pitchFamily="18" charset="0"/>
                          </a:rPr>
                        </m:ctrlPr>
                      </m:sSubPr>
                      <m:e>
                        <m:r>
                          <a:rPr lang="en-NZ" sz="1600" b="0" i="1" smtClean="0">
                            <a:latin typeface="Cambria Math"/>
                          </a:rPr>
                          <m:t>𝑋</m:t>
                        </m:r>
                      </m:e>
                      <m:sub>
                        <m:r>
                          <a:rPr lang="en-NZ" sz="1600" b="0" i="1" smtClean="0">
                            <a:latin typeface="Cambria Math"/>
                          </a:rPr>
                          <m:t>𝑖</m:t>
                        </m:r>
                      </m:sub>
                    </m:sSub>
                  </m:oMath>
                </a14:m>
                <a:r>
                  <a:rPr lang="en-US" sz="1600" dirty="0" smtClean="0"/>
                  <a:t>), </a:t>
                </a:r>
                <a:r>
                  <a:rPr lang="en-US" sz="1600" dirty="0"/>
                  <a:t>giving rise to </a:t>
                </a:r>
                <a:r>
                  <a:rPr lang="en-US" sz="1600" b="1" dirty="0"/>
                  <a:t>max pooling</a:t>
                </a:r>
                <a:r>
                  <a:rPr lang="en-US" sz="1600" dirty="0"/>
                  <a:t>, here shown with a stride of 2. That is, each max is taken over 4 numbers (little 2x2 </a:t>
                </a:r>
                <a:r>
                  <a:rPr lang="en-US" sz="1600" dirty="0" smtClean="0"/>
                  <a:t>squares) .</a:t>
                </a: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609600"/>
                <a:ext cx="9161804" cy="4046538"/>
              </a:xfrm>
              <a:blipFill>
                <a:blip r:embed="rId3"/>
                <a:stretch>
                  <a:fillRect l="-266" t="-452"/>
                </a:stretch>
              </a:blipFill>
            </p:spPr>
            <p:txBody>
              <a:bodyPr/>
              <a:lstStyle/>
              <a:p>
                <a:r>
                  <a:rPr lang="en-NZ">
                    <a:noFill/>
                  </a:rPr>
                  <a:t> </a:t>
                </a:r>
              </a:p>
            </p:txBody>
          </p:sp>
        </mc:Fallback>
      </mc:AlternateContent>
      <p:pic>
        <p:nvPicPr>
          <p:cNvPr id="4" name="Picture 3"/>
          <p:cNvPicPr>
            <a:picLocks noChangeAspect="1"/>
          </p:cNvPicPr>
          <p:nvPr/>
        </p:nvPicPr>
        <p:blipFill rotWithShape="1">
          <a:blip r:embed="rId4"/>
          <a:srcRect t="3401"/>
          <a:stretch/>
        </p:blipFill>
        <p:spPr>
          <a:xfrm>
            <a:off x="-32677" y="4114800"/>
            <a:ext cx="9194481" cy="2731093"/>
          </a:xfrm>
          <a:prstGeom prst="rect">
            <a:avLst/>
          </a:prstGeom>
        </p:spPr>
      </p:pic>
    </p:spTree>
    <p:extLst>
      <p:ext uri="{BB962C8B-B14F-4D97-AF65-F5344CB8AC3E}">
        <p14:creationId xmlns:p14="http://schemas.microsoft.com/office/powerpoint/2010/main" val="26219790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3600" dirty="0" smtClean="0"/>
              <a:t>Take-home message: typical architecture of convolutional neural network</a:t>
            </a:r>
            <a:endParaRPr lang="en-US" sz="3600" dirty="0"/>
          </a:p>
        </p:txBody>
      </p:sp>
      <p:pic>
        <p:nvPicPr>
          <p:cNvPr id="1026" name="Picture 2" descr="http://www.pyimagesearch.com/wp-content/uploads/2017/03/imagenet_vgg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76400"/>
            <a:ext cx="7915413"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026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365126"/>
            <a:ext cx="8264978" cy="1325563"/>
          </a:xfrm>
        </p:spPr>
        <p:txBody>
          <a:bodyPr>
            <a:noAutofit/>
          </a:bodyPr>
          <a:lstStyle/>
          <a:p>
            <a:r>
              <a:rPr lang="en-NZ" sz="1800" dirty="0" smtClean="0"/>
              <a:t>The reason why the deep models work so well is that a lot </a:t>
            </a:r>
            <a:r>
              <a:rPr lang="en-NZ" sz="1800" dirty="0"/>
              <a:t>of natural phenomena tend to have a hierarchical structure of features that deep models naturally capture</a:t>
            </a:r>
            <a:br>
              <a:rPr lang="en-NZ" sz="1800" dirty="0"/>
            </a:br>
            <a:endParaRPr lang="en-US" sz="1800" dirty="0"/>
          </a:p>
        </p:txBody>
      </p:sp>
      <p:pic>
        <p:nvPicPr>
          <p:cNvPr id="5" name="Picture 2" descr="Image result for deep learning images"/>
          <p:cNvPicPr>
            <a:picLocks noChangeAspect="1" noChangeArrowheads="1"/>
          </p:cNvPicPr>
          <p:nvPr/>
        </p:nvPicPr>
        <p:blipFill rotWithShape="1">
          <a:blip r:embed="rId3">
            <a:extLst>
              <a:ext uri="{28A0092B-C50C-407E-A947-70E740481C1C}">
                <a14:useLocalDpi xmlns:a14="http://schemas.microsoft.com/office/drawing/2010/main" val="0"/>
              </a:ext>
            </a:extLst>
          </a:blip>
          <a:srcRect l="3137" t="76" r="-3137" b="4003"/>
          <a:stretch/>
        </p:blipFill>
        <p:spPr bwMode="auto">
          <a:xfrm>
            <a:off x="0" y="1613029"/>
            <a:ext cx="4531571" cy="44849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26191" b="23492"/>
          <a:stretch/>
        </p:blipFill>
        <p:spPr>
          <a:xfrm>
            <a:off x="4369450" y="1331943"/>
            <a:ext cx="4686300" cy="2957030"/>
          </a:xfrm>
          <a:prstGeom prst="rect">
            <a:avLst/>
          </a:prstGeom>
        </p:spPr>
      </p:pic>
      <p:sp>
        <p:nvSpPr>
          <p:cNvPr id="6" name="Content Placeholder 3"/>
          <p:cNvSpPr>
            <a:spLocks noGrp="1"/>
          </p:cNvSpPr>
          <p:nvPr>
            <p:ph idx="1"/>
          </p:nvPr>
        </p:nvSpPr>
        <p:spPr>
          <a:xfrm>
            <a:off x="4369450" y="4929142"/>
            <a:ext cx="4524179" cy="1449886"/>
          </a:xfrm>
        </p:spPr>
        <p:txBody>
          <a:bodyPr>
            <a:normAutofit fontScale="85000" lnSpcReduction="20000"/>
          </a:bodyPr>
          <a:lstStyle/>
          <a:p>
            <a:r>
              <a:rPr lang="en-NZ" dirty="0" smtClean="0"/>
              <a:t>Hierarchical representations creates </a:t>
            </a:r>
            <a:r>
              <a:rPr lang="en-NZ" dirty="0" smtClean="0">
                <a:solidFill>
                  <a:srgbClr val="FF0000"/>
                </a:solidFill>
              </a:rPr>
              <a:t>parameter efficiency</a:t>
            </a:r>
            <a:r>
              <a:rPr lang="en-NZ" dirty="0" smtClean="0"/>
              <a:t> since higher-level representations share lower level parameters</a:t>
            </a:r>
          </a:p>
          <a:p>
            <a:r>
              <a:rPr lang="en-NZ" dirty="0" smtClean="0"/>
              <a:t>Hierarchical representations are key for the generalization abilities of the network</a:t>
            </a:r>
          </a:p>
          <a:p>
            <a:endParaRPr lang="en-US" dirty="0"/>
          </a:p>
        </p:txBody>
      </p:sp>
    </p:spTree>
    <p:extLst>
      <p:ext uri="{BB962C8B-B14F-4D97-AF65-F5344CB8AC3E}">
        <p14:creationId xmlns:p14="http://schemas.microsoft.com/office/powerpoint/2010/main" val="3385732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Transfer learning</a:t>
            </a:r>
            <a:endParaRPr lang="en-NZ" dirty="0"/>
          </a:p>
        </p:txBody>
      </p:sp>
      <p:pic>
        <p:nvPicPr>
          <p:cNvPr id="3" name="Picture 2"/>
          <p:cNvPicPr>
            <a:picLocks noChangeAspect="1"/>
          </p:cNvPicPr>
          <p:nvPr/>
        </p:nvPicPr>
        <p:blipFill rotWithShape="1">
          <a:blip r:embed="rId3"/>
          <a:srcRect b="10781"/>
          <a:stretch/>
        </p:blipFill>
        <p:spPr>
          <a:xfrm>
            <a:off x="1354016" y="1690690"/>
            <a:ext cx="6066692" cy="4059480"/>
          </a:xfrm>
          <a:prstGeom prst="rect">
            <a:avLst/>
          </a:prstGeom>
        </p:spPr>
      </p:pic>
      <p:sp>
        <p:nvSpPr>
          <p:cNvPr id="5" name="TextBox 4"/>
          <p:cNvSpPr txBox="1"/>
          <p:nvPr/>
        </p:nvSpPr>
        <p:spPr>
          <a:xfrm>
            <a:off x="1978269" y="5899639"/>
            <a:ext cx="1644161" cy="646331"/>
          </a:xfrm>
          <a:prstGeom prst="rect">
            <a:avLst/>
          </a:prstGeom>
          <a:noFill/>
        </p:spPr>
        <p:txBody>
          <a:bodyPr wrap="square" rtlCol="0">
            <a:spAutoFit/>
          </a:bodyPr>
          <a:lstStyle/>
          <a:p>
            <a:pPr algn="ctr"/>
            <a:r>
              <a:rPr lang="en-NZ" dirty="0" err="1" smtClean="0"/>
              <a:t>Pretrained</a:t>
            </a:r>
            <a:r>
              <a:rPr lang="en-NZ" dirty="0" smtClean="0"/>
              <a:t> model</a:t>
            </a:r>
            <a:endParaRPr lang="en-NZ" dirty="0"/>
          </a:p>
        </p:txBody>
      </p:sp>
      <p:sp>
        <p:nvSpPr>
          <p:cNvPr id="6" name="TextBox 5"/>
          <p:cNvSpPr txBox="1"/>
          <p:nvPr/>
        </p:nvSpPr>
        <p:spPr>
          <a:xfrm>
            <a:off x="4821115" y="5832232"/>
            <a:ext cx="1644161" cy="369332"/>
          </a:xfrm>
          <a:prstGeom prst="rect">
            <a:avLst/>
          </a:prstGeom>
          <a:noFill/>
        </p:spPr>
        <p:txBody>
          <a:bodyPr wrap="square" rtlCol="0">
            <a:spAutoFit/>
          </a:bodyPr>
          <a:lstStyle/>
          <a:p>
            <a:pPr algn="ctr"/>
            <a:r>
              <a:rPr lang="en-NZ" dirty="0" smtClean="0"/>
              <a:t>New model</a:t>
            </a:r>
            <a:endParaRPr lang="en-NZ" dirty="0"/>
          </a:p>
        </p:txBody>
      </p:sp>
      <p:sp>
        <p:nvSpPr>
          <p:cNvPr id="7" name="Right Brace 6"/>
          <p:cNvSpPr/>
          <p:nvPr/>
        </p:nvSpPr>
        <p:spPr>
          <a:xfrm>
            <a:off x="6752492" y="2584938"/>
            <a:ext cx="668216" cy="31652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NZ"/>
          </a:p>
        </p:txBody>
      </p:sp>
      <p:sp>
        <p:nvSpPr>
          <p:cNvPr id="8" name="TextBox 7"/>
          <p:cNvSpPr txBox="1"/>
          <p:nvPr/>
        </p:nvSpPr>
        <p:spPr>
          <a:xfrm>
            <a:off x="7323993" y="3918440"/>
            <a:ext cx="1644161" cy="523220"/>
          </a:xfrm>
          <a:prstGeom prst="rect">
            <a:avLst/>
          </a:prstGeom>
          <a:noFill/>
        </p:spPr>
        <p:txBody>
          <a:bodyPr wrap="square" rtlCol="0">
            <a:spAutoFit/>
          </a:bodyPr>
          <a:lstStyle/>
          <a:p>
            <a:pPr algn="ctr"/>
            <a:r>
              <a:rPr lang="en-NZ" sz="1400" dirty="0" smtClean="0"/>
              <a:t>Frozen (i.e. no back propagation)</a:t>
            </a:r>
            <a:endParaRPr lang="en-NZ" sz="1400" dirty="0"/>
          </a:p>
        </p:txBody>
      </p:sp>
    </p:spTree>
    <p:extLst>
      <p:ext uri="{BB962C8B-B14F-4D97-AF65-F5344CB8AC3E}">
        <p14:creationId xmlns:p14="http://schemas.microsoft.com/office/powerpoint/2010/main" val="252476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410200" cy="1143000"/>
          </a:xfrm>
        </p:spPr>
        <p:txBody>
          <a:bodyPr/>
          <a:lstStyle/>
          <a:p>
            <a:r>
              <a:rPr lang="en-NZ" dirty="0" smtClean="0"/>
              <a:t>Transfer learning</a:t>
            </a:r>
            <a:endParaRPr lang="en-US" dirty="0"/>
          </a:p>
        </p:txBody>
      </p:sp>
      <p:sp>
        <p:nvSpPr>
          <p:cNvPr id="3" name="Content Placeholder 2"/>
          <p:cNvSpPr>
            <a:spLocks noGrp="1"/>
          </p:cNvSpPr>
          <p:nvPr>
            <p:ph idx="1"/>
          </p:nvPr>
        </p:nvSpPr>
        <p:spPr>
          <a:xfrm>
            <a:off x="457200" y="990600"/>
            <a:ext cx="8534400" cy="3200400"/>
          </a:xfrm>
        </p:spPr>
        <p:txBody>
          <a:bodyPr>
            <a:normAutofit fontScale="77500" lnSpcReduction="20000"/>
          </a:bodyPr>
          <a:lstStyle/>
          <a:p>
            <a:r>
              <a:rPr lang="en-US" dirty="0"/>
              <a:t>Modern object recognition models have millions of parameters and can take weeks to fully </a:t>
            </a:r>
            <a:r>
              <a:rPr lang="en-US" dirty="0" smtClean="0"/>
              <a:t>train in large computer clusters. </a:t>
            </a:r>
          </a:p>
          <a:p>
            <a:r>
              <a:rPr lang="en-US" dirty="0" smtClean="0"/>
              <a:t>In </a:t>
            </a:r>
            <a:r>
              <a:rPr lang="en-US" dirty="0"/>
              <a:t>practice, very few people train an entire Convolutional Network from scratch (with random </a:t>
            </a:r>
            <a:r>
              <a:rPr lang="en-US" dirty="0" smtClean="0"/>
              <a:t>initialization)</a:t>
            </a:r>
          </a:p>
          <a:p>
            <a:pPr lvl="1"/>
            <a:r>
              <a:rPr lang="en-US" dirty="0" smtClean="0"/>
              <a:t>because </a:t>
            </a:r>
            <a:r>
              <a:rPr lang="en-US" dirty="0"/>
              <a:t>it is relatively rare to have a dataset of sufficient </a:t>
            </a:r>
            <a:r>
              <a:rPr lang="en-US" dirty="0" smtClean="0"/>
              <a:t>size </a:t>
            </a:r>
          </a:p>
          <a:p>
            <a:pPr lvl="1"/>
            <a:r>
              <a:rPr lang="en-US" dirty="0" smtClean="0"/>
              <a:t>it is computationally expensive. </a:t>
            </a:r>
          </a:p>
          <a:p>
            <a:r>
              <a:rPr lang="en-US" dirty="0" smtClean="0"/>
              <a:t>Instead</a:t>
            </a:r>
            <a:r>
              <a:rPr lang="en-US" dirty="0"/>
              <a:t>, it is common to </a:t>
            </a:r>
            <a:r>
              <a:rPr lang="en-US" dirty="0" smtClean="0"/>
              <a:t>use a </a:t>
            </a:r>
            <a:r>
              <a:rPr lang="en-US" dirty="0" err="1"/>
              <a:t>ConvNet</a:t>
            </a:r>
            <a:r>
              <a:rPr lang="en-US" dirty="0"/>
              <a:t> </a:t>
            </a:r>
            <a:r>
              <a:rPr lang="en-US" dirty="0" err="1" smtClean="0"/>
              <a:t>pretrainned</a:t>
            </a:r>
            <a:r>
              <a:rPr lang="en-US" dirty="0" smtClean="0"/>
              <a:t> on </a:t>
            </a:r>
            <a:r>
              <a:rPr lang="en-US" dirty="0"/>
              <a:t>a very large dataset (e.g. ImageNet, which contains 1.2 million images with 1000 categories), and then use the </a:t>
            </a:r>
            <a:r>
              <a:rPr lang="en-US" dirty="0" err="1"/>
              <a:t>ConvNet</a:t>
            </a:r>
            <a:r>
              <a:rPr lang="en-US" dirty="0"/>
              <a:t> either as an initialization or a fixed feature extractor for the task of interest. </a:t>
            </a:r>
            <a:endParaRPr lang="en-US" dirty="0" smtClean="0"/>
          </a:p>
          <a:p>
            <a:r>
              <a:rPr lang="en-US" dirty="0"/>
              <a:t>Transfer learning </a:t>
            </a:r>
            <a:r>
              <a:rPr lang="en-US" dirty="0" smtClean="0"/>
              <a:t>takes </a:t>
            </a:r>
            <a:r>
              <a:rPr lang="en-US" dirty="0"/>
              <a:t>a fully-trained model for a set of categories like ImageNet, and retrains from the existing weights for new </a:t>
            </a:r>
            <a:r>
              <a:rPr lang="en-US" dirty="0" smtClean="0"/>
              <a:t>classes only on the last fully connected layer of the network</a:t>
            </a:r>
          </a:p>
          <a:p>
            <a:r>
              <a:rPr lang="en-US" dirty="0" err="1"/>
              <a:t>ImageNet</a:t>
            </a:r>
            <a:r>
              <a:rPr lang="en-US" dirty="0"/>
              <a:t> </a:t>
            </a:r>
            <a:r>
              <a:rPr lang="en-US" dirty="0" smtClean="0"/>
              <a:t>does not need to contain your new classes. </a:t>
            </a:r>
            <a:r>
              <a:rPr lang="en-US" dirty="0"/>
              <a:t>However, the kinds of </a:t>
            </a:r>
            <a:r>
              <a:rPr lang="en-US" dirty="0" smtClean="0"/>
              <a:t>information/features (horizontal/vertical edges, </a:t>
            </a:r>
            <a:r>
              <a:rPr lang="en-US" dirty="0" err="1" smtClean="0"/>
              <a:t>etc</a:t>
            </a:r>
            <a:r>
              <a:rPr lang="en-US" dirty="0" smtClean="0"/>
              <a:t>) </a:t>
            </a:r>
            <a:r>
              <a:rPr lang="en-US" dirty="0"/>
              <a:t>that make it possible for </a:t>
            </a:r>
            <a:r>
              <a:rPr lang="en-US" dirty="0" err="1"/>
              <a:t>ImageNet</a:t>
            </a:r>
            <a:r>
              <a:rPr lang="en-US" dirty="0"/>
              <a:t> to differentiate among </a:t>
            </a:r>
            <a:r>
              <a:rPr lang="en-US" dirty="0" smtClean="0"/>
              <a:t>its original1,000 </a:t>
            </a:r>
            <a:r>
              <a:rPr lang="en-US" dirty="0"/>
              <a:t>classes are also useful for distinguishing other objects.</a:t>
            </a:r>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30994" b="12646"/>
          <a:stretch/>
        </p:blipFill>
        <p:spPr bwMode="auto">
          <a:xfrm>
            <a:off x="609600" y="4038600"/>
            <a:ext cx="790575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304800"/>
            <a:ext cx="22764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19975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sz="3600" dirty="0" smtClean="0"/>
              <a:t>Word Vectors/Word </a:t>
            </a:r>
            <a:r>
              <a:rPr lang="en-NZ" sz="3600" dirty="0" err="1" smtClean="0"/>
              <a:t>Embeddings</a:t>
            </a:r>
            <a:endParaRPr lang="en-NZ" dirty="0"/>
          </a:p>
        </p:txBody>
      </p:sp>
      <p:sp>
        <p:nvSpPr>
          <p:cNvPr id="3" name="Content Placeholder 2"/>
          <p:cNvSpPr>
            <a:spLocks noGrp="1"/>
          </p:cNvSpPr>
          <p:nvPr>
            <p:ph idx="1"/>
          </p:nvPr>
        </p:nvSpPr>
        <p:spPr/>
        <p:txBody>
          <a:bodyPr/>
          <a:lstStyle/>
          <a:p>
            <a:endParaRPr lang="en-NZ"/>
          </a:p>
        </p:txBody>
      </p:sp>
    </p:spTree>
    <p:extLst>
      <p:ext uri="{BB962C8B-B14F-4D97-AF65-F5344CB8AC3E}">
        <p14:creationId xmlns:p14="http://schemas.microsoft.com/office/powerpoint/2010/main" val="312296104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The issue with representing words for machine learning algorithms</a:t>
            </a:r>
            <a:endParaRPr lang="en-US" dirty="0"/>
          </a:p>
        </p:txBody>
      </p:sp>
      <p:sp>
        <p:nvSpPr>
          <p:cNvPr id="3" name="Content Placeholder 2"/>
          <p:cNvSpPr>
            <a:spLocks noGrp="1"/>
          </p:cNvSpPr>
          <p:nvPr>
            <p:ph idx="1"/>
          </p:nvPr>
        </p:nvSpPr>
        <p:spPr>
          <a:xfrm>
            <a:off x="457200" y="1600201"/>
            <a:ext cx="8229600" cy="1789330"/>
          </a:xfrm>
        </p:spPr>
        <p:txBody>
          <a:bodyPr>
            <a:normAutofit/>
          </a:bodyPr>
          <a:lstStyle/>
          <a:p>
            <a:r>
              <a:rPr lang="en-NZ" dirty="0" smtClean="0"/>
              <a:t>Machine learning algorithms need numerical data as input</a:t>
            </a:r>
          </a:p>
          <a:p>
            <a:r>
              <a:rPr lang="en-NZ" dirty="0" smtClean="0"/>
              <a:t>Several methods have been used in the past to transform words into numerical representations with sub optimal results</a:t>
            </a:r>
          </a:p>
          <a:p>
            <a:r>
              <a:rPr lang="en-NZ" dirty="0" smtClean="0"/>
              <a:t>Working with vectors of indexes does not work well with machine learning algorithms</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t="45833" r="21437" b="8335"/>
          <a:stretch/>
        </p:blipFill>
        <p:spPr bwMode="auto">
          <a:xfrm>
            <a:off x="3505199" y="3505200"/>
            <a:ext cx="5427891"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95400" y="4724400"/>
            <a:ext cx="2209800" cy="646331"/>
          </a:xfrm>
          <a:prstGeom prst="rect">
            <a:avLst/>
          </a:prstGeom>
          <a:noFill/>
        </p:spPr>
        <p:txBody>
          <a:bodyPr wrap="square" rtlCol="0">
            <a:spAutoFit/>
          </a:bodyPr>
          <a:lstStyle/>
          <a:p>
            <a:r>
              <a:rPr lang="en-NZ" dirty="0" smtClean="0"/>
              <a:t>associating each word with an index</a:t>
            </a:r>
            <a:endParaRPr lang="en-US" dirty="0"/>
          </a:p>
        </p:txBody>
      </p:sp>
    </p:spTree>
    <p:extLst>
      <p:ext uri="{BB962C8B-B14F-4D97-AF65-F5344CB8AC3E}">
        <p14:creationId xmlns:p14="http://schemas.microsoft.com/office/powerpoint/2010/main" val="3476961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The issue with representing words for machine learning algorithms</a:t>
            </a:r>
            <a:endParaRPr lang="en-US" dirty="0"/>
          </a:p>
        </p:txBody>
      </p:sp>
      <p:sp>
        <p:nvSpPr>
          <p:cNvPr id="3" name="Content Placeholder 2"/>
          <p:cNvSpPr>
            <a:spLocks noGrp="1"/>
          </p:cNvSpPr>
          <p:nvPr>
            <p:ph idx="1"/>
          </p:nvPr>
        </p:nvSpPr>
        <p:spPr>
          <a:xfrm>
            <a:off x="152400" y="4168702"/>
            <a:ext cx="5410200" cy="2460697"/>
          </a:xfrm>
        </p:spPr>
        <p:txBody>
          <a:bodyPr>
            <a:normAutofit fontScale="92500" lnSpcReduction="10000"/>
          </a:bodyPr>
          <a:lstStyle/>
          <a:p>
            <a:endParaRPr lang="en-US" sz="2000" dirty="0"/>
          </a:p>
          <a:p>
            <a:r>
              <a:rPr lang="en-NZ" sz="2000" dirty="0" smtClean="0"/>
              <a:t>Notice that the typical vocabulary size of a human language will be between 10,000 and 200,000 words</a:t>
            </a:r>
          </a:p>
          <a:p>
            <a:pPr lvl="1"/>
            <a:r>
              <a:rPr lang="en-NZ" sz="1600" dirty="0" smtClean="0"/>
              <a:t>One hot encoded vectors are extremely sparse and wasteful</a:t>
            </a:r>
          </a:p>
          <a:p>
            <a:endParaRPr lang="en-NZ" sz="1100" dirty="0"/>
          </a:p>
          <a:p>
            <a:r>
              <a:rPr lang="en-US" sz="2200" dirty="0"/>
              <a:t>Using such an encoding, there’s no meaningful comparison we can make between word vectors other than equality </a:t>
            </a:r>
            <a:r>
              <a:rPr lang="en-US" sz="2200" dirty="0" smtClean="0"/>
              <a:t>testing</a:t>
            </a:r>
            <a:endParaRPr lang="en-US" sz="1300" dirty="0" smtClean="0"/>
          </a:p>
          <a:p>
            <a:endParaRPr lang="en-US" sz="2000" dirty="0"/>
          </a:p>
          <a:p>
            <a:endParaRPr lang="en-US" sz="2000" dirty="0"/>
          </a:p>
        </p:txBody>
      </p:sp>
      <p:pic>
        <p:nvPicPr>
          <p:cNvPr id="4" name="Picture 3"/>
          <p:cNvPicPr>
            <a:picLocks noChangeAspect="1"/>
          </p:cNvPicPr>
          <p:nvPr/>
        </p:nvPicPr>
        <p:blipFill rotWithShape="1">
          <a:blip r:embed="rId3"/>
          <a:srcRect l="1332" t="10041" r="4000" b="2929"/>
          <a:stretch/>
        </p:blipFill>
        <p:spPr>
          <a:xfrm>
            <a:off x="2209800" y="2787027"/>
            <a:ext cx="3733800" cy="1367307"/>
          </a:xfrm>
          <a:prstGeom prst="rect">
            <a:avLst/>
          </a:prstGeom>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7253" y="4289718"/>
            <a:ext cx="3576197" cy="2339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2"/>
          <p:cNvSpPr txBox="1">
            <a:spLocks/>
          </p:cNvSpPr>
          <p:nvPr/>
        </p:nvSpPr>
        <p:spPr>
          <a:xfrm>
            <a:off x="609600" y="1752601"/>
            <a:ext cx="8229600" cy="2667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NZ" sz="2000" dirty="0" smtClean="0"/>
              <a:t>An improvement over vectors of indexes is the one hot encoding of words </a:t>
            </a:r>
          </a:p>
          <a:p>
            <a:r>
              <a:rPr lang="en-US" sz="2000" dirty="0" smtClean="0"/>
              <a:t>Suppose our vocabulary has only five words: King, Queen, Man, Woman, and Child. We could encode the word ‘Queen’ as:</a:t>
            </a:r>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a:p>
        </p:txBody>
      </p:sp>
    </p:spTree>
    <p:extLst>
      <p:ext uri="{BB962C8B-B14F-4D97-AF65-F5344CB8AC3E}">
        <p14:creationId xmlns:p14="http://schemas.microsoft.com/office/powerpoint/2010/main" val="34699826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The issue with representing words for machine learning algorithms</a:t>
            </a:r>
            <a:endParaRPr lang="en-US" dirty="0"/>
          </a:p>
        </p:txBody>
      </p:sp>
      <p:sp>
        <p:nvSpPr>
          <p:cNvPr id="3" name="Content Placeholder 2"/>
          <p:cNvSpPr>
            <a:spLocks noGrp="1"/>
          </p:cNvSpPr>
          <p:nvPr>
            <p:ph idx="1"/>
          </p:nvPr>
        </p:nvSpPr>
        <p:spPr>
          <a:xfrm>
            <a:off x="457200" y="1600200"/>
            <a:ext cx="8610600" cy="2440786"/>
          </a:xfrm>
        </p:spPr>
        <p:txBody>
          <a:bodyPr>
            <a:normAutofit fontScale="92500" lnSpcReduction="10000"/>
          </a:bodyPr>
          <a:lstStyle/>
          <a:p>
            <a:r>
              <a:rPr lang="en-NZ" dirty="0" smtClean="0"/>
              <a:t>Semantic ambiguity</a:t>
            </a:r>
          </a:p>
          <a:p>
            <a:r>
              <a:rPr lang="en-NZ" dirty="0" smtClean="0"/>
              <a:t>We often use different words to mean almost the same thing</a:t>
            </a:r>
          </a:p>
          <a:p>
            <a:r>
              <a:rPr lang="en-NZ" dirty="0" smtClean="0"/>
              <a:t>Like with image recognition, when we have things that are similar, it is very useful to share parameters</a:t>
            </a:r>
          </a:p>
          <a:p>
            <a:r>
              <a:rPr lang="en-NZ" dirty="0" smtClean="0"/>
              <a:t>How do we represent words to a machine learning algorithm?</a:t>
            </a:r>
          </a:p>
          <a:p>
            <a:pPr lvl="1"/>
            <a:r>
              <a:rPr lang="en-NZ" dirty="0" smtClean="0"/>
              <a:t>Discrete representations don’t work well</a:t>
            </a:r>
          </a:p>
          <a:p>
            <a:r>
              <a:rPr lang="en-NZ" dirty="0" smtClean="0"/>
              <a:t>The previous 2 methods do not provide an efficient way of comparing word similarity</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040986"/>
            <a:ext cx="4152900" cy="2801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40140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914400"/>
          </a:xfrm>
        </p:spPr>
        <p:txBody>
          <a:bodyPr/>
          <a:lstStyle/>
          <a:p>
            <a:r>
              <a:rPr lang="en-US" dirty="0"/>
              <a:t>Distributional semantics</a:t>
            </a:r>
          </a:p>
        </p:txBody>
      </p:sp>
      <p:sp>
        <p:nvSpPr>
          <p:cNvPr id="3" name="Content Placeholder 2"/>
          <p:cNvSpPr>
            <a:spLocks noGrp="1"/>
          </p:cNvSpPr>
          <p:nvPr>
            <p:ph idx="1"/>
          </p:nvPr>
        </p:nvSpPr>
        <p:spPr>
          <a:xfrm>
            <a:off x="457200" y="1066800"/>
            <a:ext cx="5943600" cy="4648201"/>
          </a:xfrm>
        </p:spPr>
        <p:txBody>
          <a:bodyPr>
            <a:normAutofit/>
          </a:bodyPr>
          <a:lstStyle/>
          <a:p>
            <a:r>
              <a:rPr lang="en-US" dirty="0" smtClean="0"/>
              <a:t>Research </a:t>
            </a:r>
            <a:r>
              <a:rPr lang="en-US" dirty="0"/>
              <a:t>area that develops and studies theories and methods for quantifying and categorizing semantic similarities between linguistic items based on their distributional properties in large samples of language </a:t>
            </a:r>
            <a:r>
              <a:rPr lang="en-US" dirty="0" smtClean="0"/>
              <a:t>data</a:t>
            </a:r>
          </a:p>
          <a:p>
            <a:r>
              <a:rPr lang="en-US" dirty="0"/>
              <a:t>The distributional hypothesis in linguistics </a:t>
            </a:r>
            <a:r>
              <a:rPr lang="en-US" dirty="0" smtClean="0"/>
              <a:t>postulates that words </a:t>
            </a:r>
            <a:r>
              <a:rPr lang="en-US" dirty="0"/>
              <a:t>that are used </a:t>
            </a:r>
            <a:r>
              <a:rPr lang="en-US" dirty="0" smtClean="0"/>
              <a:t>in </a:t>
            </a:r>
            <a:r>
              <a:rPr lang="en-US" dirty="0"/>
              <a:t>the same contexts tend to purport similar </a:t>
            </a:r>
            <a:r>
              <a:rPr lang="en-US" dirty="0" smtClean="0"/>
              <a:t>meanings</a:t>
            </a:r>
          </a:p>
          <a:p>
            <a:r>
              <a:rPr lang="en-US" dirty="0" smtClean="0"/>
              <a:t>The </a:t>
            </a:r>
            <a:r>
              <a:rPr lang="en-US" dirty="0"/>
              <a:t>underlying </a:t>
            </a:r>
            <a:r>
              <a:rPr lang="en-US" dirty="0" smtClean="0"/>
              <a:t>idea was popularized </a:t>
            </a:r>
            <a:r>
              <a:rPr lang="en-US" dirty="0"/>
              <a:t>by </a:t>
            </a:r>
            <a:r>
              <a:rPr lang="en-US" dirty="0" smtClean="0"/>
              <a:t>Firth in 1957</a:t>
            </a:r>
          </a:p>
          <a:p>
            <a:pPr lvl="1"/>
            <a:r>
              <a:rPr lang="en-US" dirty="0" smtClean="0"/>
              <a:t>“a </a:t>
            </a:r>
            <a:r>
              <a:rPr lang="en-US" dirty="0"/>
              <a:t>word </a:t>
            </a:r>
            <a:r>
              <a:rPr lang="en-US" dirty="0" smtClean="0"/>
              <a:t>can be characterized </a:t>
            </a:r>
            <a:r>
              <a:rPr lang="en-US" dirty="0"/>
              <a:t>by the company it keeps</a:t>
            </a:r>
            <a:r>
              <a:rPr lang="en-US" dirty="0" smtClean="0"/>
              <a:t>"</a:t>
            </a:r>
            <a:endParaRPr lang="en-US" dirty="0"/>
          </a:p>
        </p:txBody>
      </p:sp>
      <p:pic>
        <p:nvPicPr>
          <p:cNvPr id="4" name="Picture 3"/>
          <p:cNvPicPr>
            <a:picLocks noChangeAspect="1"/>
          </p:cNvPicPr>
          <p:nvPr/>
        </p:nvPicPr>
        <p:blipFill>
          <a:blip r:embed="rId3"/>
          <a:stretch>
            <a:fillRect/>
          </a:stretch>
        </p:blipFill>
        <p:spPr>
          <a:xfrm>
            <a:off x="6705599" y="1752600"/>
            <a:ext cx="2295707" cy="3276600"/>
          </a:xfrm>
          <a:prstGeom prst="rect">
            <a:avLst/>
          </a:prstGeom>
        </p:spPr>
      </p:pic>
      <p:sp>
        <p:nvSpPr>
          <p:cNvPr id="5" name="Rectangle 4"/>
          <p:cNvSpPr/>
          <p:nvPr/>
        </p:nvSpPr>
        <p:spPr>
          <a:xfrm>
            <a:off x="6934200" y="5033211"/>
            <a:ext cx="1351204" cy="369332"/>
          </a:xfrm>
          <a:prstGeom prst="rect">
            <a:avLst/>
          </a:prstGeom>
        </p:spPr>
        <p:txBody>
          <a:bodyPr wrap="none">
            <a:spAutoFit/>
          </a:bodyPr>
          <a:lstStyle/>
          <a:p>
            <a:r>
              <a:rPr lang="en-US" dirty="0"/>
              <a:t>John R. Firth</a:t>
            </a:r>
          </a:p>
        </p:txBody>
      </p:sp>
      <mc:AlternateContent xmlns:mc="http://schemas.openxmlformats.org/markup-compatibility/2006" xmlns:a14="http://schemas.microsoft.com/office/drawing/2010/main">
        <mc:Choice Requires="a14">
          <p:sp>
            <p:nvSpPr>
              <p:cNvPr id="7" name="TextBox 6"/>
              <p:cNvSpPr txBox="1"/>
              <p:nvPr/>
            </p:nvSpPr>
            <p:spPr>
              <a:xfrm>
                <a:off x="3429000" y="5450627"/>
                <a:ext cx="5715000" cy="1407373"/>
              </a:xfrm>
              <a:prstGeom prst="rect">
                <a:avLst/>
              </a:prstGeom>
              <a:noFill/>
            </p:spPr>
            <p:txBody>
              <a:bodyPr wrap="square" rtlCol="0">
                <a:spAutoFit/>
              </a:bodyPr>
              <a:lstStyle/>
              <a:p>
                <a:r>
                  <a:rPr lang="en-US" dirty="0" smtClean="0"/>
                  <a:t>I need to </a:t>
                </a:r>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smtClean="0">
                                  <a:solidFill>
                                    <a:srgbClr val="00B050"/>
                                  </a:solidFill>
                                  <a:latin typeface="Cambria Math" panose="02040503050406030204" pitchFamily="18" charset="0"/>
                                </a:rPr>
                                <m:t>𝑙</m:t>
                              </m:r>
                              <m:r>
                                <a:rPr lang="en-US" i="1">
                                  <a:solidFill>
                                    <a:srgbClr val="00B050"/>
                                  </a:solidFill>
                                  <a:latin typeface="Cambria Math" panose="02040503050406030204" pitchFamily="18" charset="0"/>
                                </a:rPr>
                                <m:t>𝑒𝑎𝑟𝑛</m:t>
                              </m:r>
                            </m:e>
                          </m:mr>
                          <m:mr>
                            <m:e>
                              <m:r>
                                <a:rPr lang="en-US" b="0" i="1" smtClean="0">
                                  <a:solidFill>
                                    <a:srgbClr val="FF0000"/>
                                  </a:solidFill>
                                  <a:latin typeface="Cambria Math" panose="02040503050406030204" pitchFamily="18" charset="0"/>
                                </a:rPr>
                                <m:t>h𝑒</m:t>
                              </m:r>
                            </m:e>
                          </m:mr>
                          <m:mr>
                            <m:e>
                              <m:eqArr>
                                <m:eqArrPr>
                                  <m:ctrlPr>
                                    <a:rPr lang="en-US" i="1">
                                      <a:latin typeface="Cambria Math" panose="02040503050406030204" pitchFamily="18" charset="0"/>
                                    </a:rPr>
                                  </m:ctrlPr>
                                </m:eqArrPr>
                                <m:e>
                                  <m:r>
                                    <a:rPr lang="en-US" b="0" i="1" smtClean="0">
                                      <a:solidFill>
                                        <a:srgbClr val="00B050"/>
                                      </a:solidFill>
                                      <a:latin typeface="Cambria Math" panose="02040503050406030204" pitchFamily="18" charset="0"/>
                                    </a:rPr>
                                    <m:t>𝑠𝑡𝑢𝑑𝑦</m:t>
                                  </m:r>
                                </m:e>
                                <m:e>
                                  <m:r>
                                    <a:rPr lang="en-US" b="0" i="1" smtClean="0">
                                      <a:solidFill>
                                        <a:srgbClr val="FF0000"/>
                                      </a:solidFill>
                                      <a:latin typeface="Cambria Math" panose="02040503050406030204" pitchFamily="18" charset="0"/>
                                    </a:rPr>
                                    <m:t>𝑐𝑎𝑟</m:t>
                                  </m:r>
                                </m:e>
                                <m:e>
                                  <m:r>
                                    <a:rPr lang="en-US" b="0" i="1" smtClean="0">
                                      <a:solidFill>
                                        <a:schemeClr val="accent6">
                                          <a:lumMod val="75000"/>
                                        </a:schemeClr>
                                      </a:solidFill>
                                      <a:latin typeface="Cambria Math" panose="02040503050406030204" pitchFamily="18" charset="0"/>
                                    </a:rPr>
                                    <m:t>𝑑𝑎𝑛𝑐𝑒</m:t>
                                  </m:r>
                                </m:e>
                              </m:eqArr>
                            </m:e>
                          </m:mr>
                        </m:m>
                      </m:e>
                    </m:d>
                  </m:oMath>
                </a14:m>
                <a:r>
                  <a:rPr lang="en-US" dirty="0" smtClean="0"/>
                  <a:t> for the exam tomorrow</a:t>
                </a:r>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29000" y="5450627"/>
                <a:ext cx="5715000" cy="1407373"/>
              </a:xfrm>
              <a:prstGeom prst="rect">
                <a:avLst/>
              </a:prstGeom>
              <a:blipFill>
                <a:blip r:embed="rId4"/>
                <a:stretch>
                  <a:fillRect l="-961"/>
                </a:stretch>
              </a:blipFill>
            </p:spPr>
            <p:txBody>
              <a:bodyPr/>
              <a:lstStyle/>
              <a:p>
                <a:r>
                  <a:rPr lang="en-US">
                    <a:noFill/>
                  </a:rPr>
                  <a:t> </a:t>
                </a:r>
              </a:p>
            </p:txBody>
          </p:sp>
        </mc:Fallback>
      </mc:AlternateContent>
    </p:spTree>
    <p:extLst>
      <p:ext uri="{BB962C8B-B14F-4D97-AF65-F5344CB8AC3E}">
        <p14:creationId xmlns:p14="http://schemas.microsoft.com/office/powerpoint/2010/main" val="25813588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7601"/>
            <a:ext cx="9144000" cy="849453"/>
          </a:xfrm>
        </p:spPr>
        <p:txBody>
          <a:bodyPr>
            <a:noAutofit/>
          </a:bodyPr>
          <a:lstStyle/>
          <a:p>
            <a:r>
              <a:rPr lang="en-NZ" sz="2800" dirty="0" smtClean="0"/>
              <a:t>Historical Deep learning breakthrough for computer vision</a:t>
            </a:r>
            <a:endParaRPr lang="en-US" sz="2800" dirty="0"/>
          </a:p>
        </p:txBody>
      </p:sp>
      <p:sp>
        <p:nvSpPr>
          <p:cNvPr id="3" name="Content Placeholder 2"/>
          <p:cNvSpPr>
            <a:spLocks noGrp="1"/>
          </p:cNvSpPr>
          <p:nvPr>
            <p:ph idx="1"/>
          </p:nvPr>
        </p:nvSpPr>
        <p:spPr>
          <a:xfrm>
            <a:off x="116681" y="1158804"/>
            <a:ext cx="3127734" cy="1308667"/>
          </a:xfrm>
        </p:spPr>
        <p:txBody>
          <a:bodyPr>
            <a:normAutofit fontScale="62500" lnSpcReduction="20000"/>
          </a:bodyPr>
          <a:lstStyle/>
          <a:p>
            <a:r>
              <a:rPr lang="en-US" dirty="0"/>
              <a:t>The breakthrough DL paper: ImageNet Classification with Deep Convolutional Neural Networks by </a:t>
            </a:r>
            <a:r>
              <a:rPr lang="en-US" dirty="0" err="1"/>
              <a:t>Krizhevsky</a:t>
            </a:r>
            <a:r>
              <a:rPr lang="en-US" dirty="0"/>
              <a:t>, </a:t>
            </a:r>
            <a:r>
              <a:rPr lang="en-US" dirty="0" err="1"/>
              <a:t>Sutskever</a:t>
            </a:r>
            <a:r>
              <a:rPr lang="en-US" dirty="0"/>
              <a:t>, &amp; Hinton, 2012, U. Toronto. 37% error red. </a:t>
            </a:r>
            <a:endParaRPr lang="en-US" dirty="0" smtClean="0"/>
          </a:p>
          <a:p>
            <a:r>
              <a:rPr lang="en-NZ" dirty="0" smtClean="0"/>
              <a:t>Many further successes in machine translation, NLP, etc.</a:t>
            </a:r>
            <a:endParaRPr lang="en-US" dirty="0"/>
          </a:p>
        </p:txBody>
      </p:sp>
      <p:pic>
        <p:nvPicPr>
          <p:cNvPr id="1026" name="Picture 2" descr="Image result for imagenet challenge 20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05" y="2775095"/>
            <a:ext cx="3158010" cy="2370983"/>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 descr="Image result for imageNet Classification"/>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7" name="AutoShape 5" descr="Image result for imageNet Classification"/>
          <p:cNvSpPr>
            <a:spLocks noChangeAspect="1" noChangeArrowheads="1"/>
          </p:cNvSpPr>
          <p:nvPr/>
        </p:nvSpPr>
        <p:spPr bwMode="auto">
          <a:xfrm>
            <a:off x="230981" y="8632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8" name="AutoShape 7" descr="Image result for imageNet Classification"/>
          <p:cNvSpPr>
            <a:spLocks noChangeAspect="1" noChangeArrowheads="1"/>
          </p:cNvSpPr>
          <p:nvPr/>
        </p:nvSpPr>
        <p:spPr bwMode="auto">
          <a:xfrm>
            <a:off x="345281" y="9775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pic>
        <p:nvPicPr>
          <p:cNvPr id="308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77" y="3656423"/>
            <a:ext cx="5707856"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Straight Arrow Connector 9"/>
          <p:cNvCxnSpPr/>
          <p:nvPr/>
        </p:nvCxnSpPr>
        <p:spPr>
          <a:xfrm>
            <a:off x="2399481" y="2803190"/>
            <a:ext cx="8069" cy="1007452"/>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3084"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09191" y="1416444"/>
            <a:ext cx="2181741" cy="19005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descr="Image result for alexne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649" y="1498921"/>
            <a:ext cx="3384294" cy="19043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stretch>
            <a:fillRect/>
          </a:stretch>
        </p:blipFill>
        <p:spPr>
          <a:xfrm>
            <a:off x="558641" y="5189413"/>
            <a:ext cx="2286000" cy="1524000"/>
          </a:xfrm>
          <a:prstGeom prst="rect">
            <a:avLst/>
          </a:prstGeom>
        </p:spPr>
      </p:pic>
    </p:spTree>
    <p:extLst>
      <p:ext uri="{BB962C8B-B14F-4D97-AF65-F5344CB8AC3E}">
        <p14:creationId xmlns:p14="http://schemas.microsoft.com/office/powerpoint/2010/main" val="2444627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Word </a:t>
            </a:r>
            <a:r>
              <a:rPr lang="en-NZ" dirty="0" err="1" smtClean="0"/>
              <a:t>Embeddings</a:t>
            </a:r>
            <a:r>
              <a:rPr lang="en-NZ" dirty="0" smtClean="0"/>
              <a:t>/word vectors</a:t>
            </a:r>
            <a:endParaRPr lang="en-US" dirty="0"/>
          </a:p>
        </p:txBody>
      </p:sp>
      <p:sp>
        <p:nvSpPr>
          <p:cNvPr id="3" name="Content Placeholder 2"/>
          <p:cNvSpPr>
            <a:spLocks noGrp="1"/>
          </p:cNvSpPr>
          <p:nvPr>
            <p:ph idx="1"/>
          </p:nvPr>
        </p:nvSpPr>
        <p:spPr>
          <a:xfrm>
            <a:off x="421104" y="1295400"/>
            <a:ext cx="8530007" cy="2362199"/>
          </a:xfrm>
        </p:spPr>
        <p:txBody>
          <a:bodyPr>
            <a:noAutofit/>
          </a:bodyPr>
          <a:lstStyle/>
          <a:p>
            <a:r>
              <a:rPr lang="en-NZ" sz="1400" dirty="0" smtClean="0"/>
              <a:t>Word </a:t>
            </a:r>
            <a:r>
              <a:rPr lang="en-NZ" sz="1400" dirty="0" err="1" smtClean="0"/>
              <a:t>embeddings</a:t>
            </a:r>
            <a:r>
              <a:rPr lang="en-NZ" sz="1400" dirty="0" smtClean="0"/>
              <a:t> and Word vectors are equivalent terms referring to the same thing</a:t>
            </a:r>
          </a:p>
          <a:p>
            <a:r>
              <a:rPr lang="en-US" sz="1400" dirty="0" smtClean="0"/>
              <a:t>Word </a:t>
            </a:r>
            <a:r>
              <a:rPr lang="en-US" sz="1400" dirty="0" err="1" smtClean="0"/>
              <a:t>embeddings</a:t>
            </a:r>
            <a:r>
              <a:rPr lang="en-US" sz="1400" dirty="0" smtClean="0"/>
              <a:t> are</a:t>
            </a:r>
            <a:r>
              <a:rPr lang="en-US" sz="1400" dirty="0"/>
              <a:t> </a:t>
            </a:r>
            <a:r>
              <a:rPr lang="en-US" sz="1400" i="1" dirty="0"/>
              <a:t>distributed</a:t>
            </a:r>
            <a:r>
              <a:rPr lang="en-US" sz="1400" dirty="0"/>
              <a:t> representation of a </a:t>
            </a:r>
            <a:r>
              <a:rPr lang="en-US" sz="1400" dirty="0" smtClean="0"/>
              <a:t>word</a:t>
            </a:r>
          </a:p>
          <a:p>
            <a:r>
              <a:rPr lang="en-US" sz="1400" dirty="0" smtClean="0"/>
              <a:t>Take </a:t>
            </a:r>
            <a:r>
              <a:rPr lang="en-US" sz="1400" dirty="0"/>
              <a:t>a vector with several hundred dimensions (say </a:t>
            </a:r>
            <a:r>
              <a:rPr lang="en-US" sz="1400" dirty="0" smtClean="0"/>
              <a:t>100)</a:t>
            </a:r>
          </a:p>
          <a:p>
            <a:r>
              <a:rPr lang="en-US" sz="1400" dirty="0" smtClean="0"/>
              <a:t>Each </a:t>
            </a:r>
            <a:r>
              <a:rPr lang="en-US" sz="1400" dirty="0"/>
              <a:t>word </a:t>
            </a:r>
            <a:r>
              <a:rPr lang="en-US" sz="1400" dirty="0" smtClean="0"/>
              <a:t>can be </a:t>
            </a:r>
            <a:r>
              <a:rPr lang="en-US" sz="1400" dirty="0" err="1"/>
              <a:t>representated</a:t>
            </a:r>
            <a:r>
              <a:rPr lang="en-US" sz="1400" dirty="0"/>
              <a:t> by a distribution of weights across those </a:t>
            </a:r>
            <a:r>
              <a:rPr lang="en-US" sz="1400" dirty="0" smtClean="0"/>
              <a:t>elements</a:t>
            </a:r>
          </a:p>
          <a:p>
            <a:r>
              <a:rPr lang="en-US" sz="1400" dirty="0" smtClean="0"/>
              <a:t>So </a:t>
            </a:r>
            <a:r>
              <a:rPr lang="en-US" sz="1400" dirty="0"/>
              <a:t>instead of a one-to-one mapping between an element in the </a:t>
            </a:r>
            <a:r>
              <a:rPr lang="en-US" sz="1400" dirty="0" smtClean="0"/>
              <a:t>one hot encoded vector </a:t>
            </a:r>
            <a:r>
              <a:rPr lang="en-US" sz="1400" dirty="0"/>
              <a:t>and a word, the representation of a word is spread across all of the elements in the vector, and each element in the vector contributes to the definition of many </a:t>
            </a:r>
            <a:r>
              <a:rPr lang="en-US" sz="1400" dirty="0" smtClean="0"/>
              <a:t>words</a:t>
            </a:r>
          </a:p>
          <a:p>
            <a:r>
              <a:rPr lang="en-US" sz="1400" dirty="0"/>
              <a:t>Such a vector comes to represent in some abstract way the ‘meaning’ of a word. </a:t>
            </a:r>
            <a:endParaRPr lang="en-NZ" sz="1400" dirty="0" smtClean="0"/>
          </a:p>
          <a:p>
            <a:r>
              <a:rPr lang="en-US" sz="1400" dirty="0" smtClean="0"/>
              <a:t>Using neural networks trained on a </a:t>
            </a:r>
            <a:r>
              <a:rPr lang="en-US" sz="1400" dirty="0"/>
              <a:t>large </a:t>
            </a:r>
            <a:r>
              <a:rPr lang="en-US" sz="1400" dirty="0" smtClean="0"/>
              <a:t>corpus, </a:t>
            </a:r>
            <a:r>
              <a:rPr lang="en-US" sz="1400" dirty="0"/>
              <a:t>it’s possible to learn word vectors that are able to capture the relationships between words in a surprisingly expressive way</a:t>
            </a:r>
            <a:r>
              <a:rPr lang="en-US" sz="1400" dirty="0" smtClean="0"/>
              <a:t>.</a:t>
            </a:r>
          </a:p>
          <a:p>
            <a:r>
              <a:rPr lang="en-US" sz="1400" dirty="0" smtClean="0"/>
              <a:t>We </a:t>
            </a:r>
            <a:r>
              <a:rPr lang="en-US" sz="1400" dirty="0"/>
              <a:t>can </a:t>
            </a:r>
            <a:r>
              <a:rPr lang="en-US" sz="1400" dirty="0" smtClean="0"/>
              <a:t>then use </a:t>
            </a:r>
            <a:r>
              <a:rPr lang="en-US" sz="1400" dirty="0"/>
              <a:t>the vectors as inputs to a neural </a:t>
            </a:r>
            <a:r>
              <a:rPr lang="en-US" sz="1400" dirty="0" smtClean="0"/>
              <a:t>network for natural language processing tasks</a:t>
            </a:r>
            <a:endParaRPr lang="en-NZ" sz="1400" dirty="0"/>
          </a:p>
          <a:p>
            <a:endParaRPr lang="en-NZ" sz="1400" dirty="0" smtClean="0"/>
          </a:p>
          <a:p>
            <a:endParaRPr lang="en-NZ" sz="1400" dirty="0" smtClean="0"/>
          </a:p>
          <a:p>
            <a:endParaRPr lang="en-US" sz="1400"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65" r="12299" b="5742"/>
          <a:stretch/>
        </p:blipFill>
        <p:spPr bwMode="auto">
          <a:xfrm>
            <a:off x="1371600" y="4114800"/>
            <a:ext cx="6628511" cy="266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29268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791200" cy="1143000"/>
          </a:xfrm>
        </p:spPr>
        <p:txBody>
          <a:bodyPr>
            <a:normAutofit/>
          </a:bodyPr>
          <a:lstStyle/>
          <a:p>
            <a:r>
              <a:rPr lang="en-US" dirty="0" smtClean="0"/>
              <a:t>Word2vec training data</a:t>
            </a:r>
            <a:endParaRPr lang="en-US" dirty="0"/>
          </a:p>
        </p:txBody>
      </p:sp>
      <p:pic>
        <p:nvPicPr>
          <p:cNvPr id="1026" name="Picture 2" descr="Trainin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16843"/>
            <a:ext cx="7418155" cy="44291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555832" y="3276600"/>
            <a:ext cx="1676400" cy="3785652"/>
          </a:xfrm>
          <a:prstGeom prst="rect">
            <a:avLst/>
          </a:prstGeom>
          <a:noFill/>
        </p:spPr>
        <p:txBody>
          <a:bodyPr wrap="square" rtlCol="0">
            <a:spAutoFit/>
          </a:bodyPr>
          <a:lstStyle/>
          <a:p>
            <a:r>
              <a:rPr lang="en-US" sz="1200" dirty="0" smtClean="0"/>
              <a:t>(the, red)</a:t>
            </a:r>
          </a:p>
          <a:p>
            <a:r>
              <a:rPr lang="en-US" sz="1200" dirty="0" smtClean="0"/>
              <a:t>(the, an)</a:t>
            </a:r>
          </a:p>
          <a:p>
            <a:endParaRPr lang="en-US" sz="1200" dirty="0" smtClean="0"/>
          </a:p>
          <a:p>
            <a:endParaRPr lang="en-US" sz="1200" dirty="0" smtClean="0"/>
          </a:p>
          <a:p>
            <a:r>
              <a:rPr lang="en-US" sz="1200" dirty="0" smtClean="0"/>
              <a:t>(quick, table)</a:t>
            </a:r>
          </a:p>
          <a:p>
            <a:r>
              <a:rPr lang="en-US" sz="1200" dirty="0" smtClean="0"/>
              <a:t>(quick, school)</a:t>
            </a:r>
          </a:p>
          <a:p>
            <a:r>
              <a:rPr lang="en-US" sz="1200" dirty="0" smtClean="0"/>
              <a:t>(quick, due)</a:t>
            </a:r>
          </a:p>
          <a:p>
            <a:endParaRPr lang="en-US" sz="1200" dirty="0" smtClean="0"/>
          </a:p>
          <a:p>
            <a:endParaRPr lang="en-US" sz="1200" dirty="0" smtClean="0"/>
          </a:p>
          <a:p>
            <a:r>
              <a:rPr lang="en-US" sz="1200" dirty="0" smtClean="0"/>
              <a:t>(brown, psychology)</a:t>
            </a:r>
          </a:p>
          <a:p>
            <a:r>
              <a:rPr lang="en-US" sz="1200" dirty="0" smtClean="0"/>
              <a:t>(brown, name)</a:t>
            </a:r>
          </a:p>
          <a:p>
            <a:r>
              <a:rPr lang="en-US" sz="1200" dirty="0" smtClean="0"/>
              <a:t>(brown, published)</a:t>
            </a:r>
          </a:p>
          <a:p>
            <a:r>
              <a:rPr lang="en-US" sz="1200" dirty="0" smtClean="0"/>
              <a:t>(brown, microphone)</a:t>
            </a:r>
          </a:p>
          <a:p>
            <a:endParaRPr lang="en-US" sz="1200" dirty="0" smtClean="0"/>
          </a:p>
          <a:p>
            <a:r>
              <a:rPr lang="en-US" sz="1200" dirty="0" smtClean="0"/>
              <a:t>(fox, institutional)</a:t>
            </a:r>
          </a:p>
          <a:p>
            <a:r>
              <a:rPr lang="en-US" sz="1200" dirty="0" smtClean="0"/>
              <a:t>(fox, statement)</a:t>
            </a:r>
          </a:p>
          <a:p>
            <a:r>
              <a:rPr lang="en-US" sz="1200" dirty="0"/>
              <a:t>(fox, </a:t>
            </a:r>
            <a:r>
              <a:rPr lang="en-US" sz="1200" dirty="0" smtClean="0"/>
              <a:t>project)</a:t>
            </a:r>
            <a:endParaRPr lang="en-US" sz="1200" dirty="0"/>
          </a:p>
          <a:p>
            <a:r>
              <a:rPr lang="en-US" sz="1200" dirty="0"/>
              <a:t>(fox, </a:t>
            </a:r>
            <a:r>
              <a:rPr lang="en-US" sz="1200" dirty="0" smtClean="0"/>
              <a:t>research)</a:t>
            </a:r>
            <a:endParaRPr lang="en-US" sz="1200" dirty="0"/>
          </a:p>
          <a:p>
            <a:endParaRPr lang="en-US" sz="1200" dirty="0" smtClean="0"/>
          </a:p>
          <a:p>
            <a:endParaRPr lang="en-US" sz="1200" dirty="0"/>
          </a:p>
        </p:txBody>
      </p:sp>
      <p:sp>
        <p:nvSpPr>
          <p:cNvPr id="4" name="TextBox 3"/>
          <p:cNvSpPr txBox="1"/>
          <p:nvPr/>
        </p:nvSpPr>
        <p:spPr>
          <a:xfrm>
            <a:off x="5555238" y="2400801"/>
            <a:ext cx="1386323" cy="923330"/>
          </a:xfrm>
          <a:prstGeom prst="rect">
            <a:avLst/>
          </a:prstGeom>
          <a:solidFill>
            <a:schemeClr val="bg1"/>
          </a:solidFill>
        </p:spPr>
        <p:txBody>
          <a:bodyPr wrap="square" rtlCol="0">
            <a:spAutoFit/>
          </a:bodyPr>
          <a:lstStyle/>
          <a:p>
            <a:r>
              <a:rPr lang="en-US" dirty="0" smtClean="0"/>
              <a:t>Positive </a:t>
            </a:r>
          </a:p>
          <a:p>
            <a:r>
              <a:rPr lang="en-US" dirty="0" smtClean="0"/>
              <a:t>training samples</a:t>
            </a:r>
            <a:endParaRPr lang="en-US" dirty="0"/>
          </a:p>
        </p:txBody>
      </p:sp>
      <p:sp>
        <p:nvSpPr>
          <p:cNvPr id="6" name="TextBox 5"/>
          <p:cNvSpPr txBox="1"/>
          <p:nvPr/>
        </p:nvSpPr>
        <p:spPr>
          <a:xfrm>
            <a:off x="7543800" y="2400801"/>
            <a:ext cx="1386323" cy="923330"/>
          </a:xfrm>
          <a:prstGeom prst="rect">
            <a:avLst/>
          </a:prstGeom>
          <a:solidFill>
            <a:schemeClr val="bg1"/>
          </a:solidFill>
        </p:spPr>
        <p:txBody>
          <a:bodyPr wrap="square" rtlCol="0">
            <a:spAutoFit/>
          </a:bodyPr>
          <a:lstStyle/>
          <a:p>
            <a:r>
              <a:rPr lang="en-US" dirty="0" smtClean="0"/>
              <a:t>Negative </a:t>
            </a:r>
          </a:p>
          <a:p>
            <a:r>
              <a:rPr lang="en-US" dirty="0" smtClean="0"/>
              <a:t>training samples</a:t>
            </a:r>
            <a:endParaRPr lang="en-US" dirty="0"/>
          </a:p>
        </p:txBody>
      </p:sp>
      <p:sp>
        <p:nvSpPr>
          <p:cNvPr id="5" name="Rectangle 4"/>
          <p:cNvSpPr/>
          <p:nvPr/>
        </p:nvSpPr>
        <p:spPr>
          <a:xfrm>
            <a:off x="4904953" y="1947157"/>
            <a:ext cx="2196370" cy="307777"/>
          </a:xfrm>
          <a:prstGeom prst="rect">
            <a:avLst/>
          </a:prstGeom>
        </p:spPr>
        <p:txBody>
          <a:bodyPr wrap="none">
            <a:spAutoFit/>
          </a:bodyPr>
          <a:lstStyle/>
          <a:p>
            <a:r>
              <a:rPr lang="en-US" sz="1400" dirty="0" smtClean="0"/>
              <a:t>(</a:t>
            </a:r>
            <a:r>
              <a:rPr lang="en-US" sz="1400" dirty="0" smtClean="0">
                <a:solidFill>
                  <a:schemeClr val="accent1"/>
                </a:solidFill>
              </a:rPr>
              <a:t>target word</a:t>
            </a:r>
            <a:r>
              <a:rPr lang="en-US" sz="1400" dirty="0" smtClean="0"/>
              <a:t>, context word)</a:t>
            </a:r>
            <a:endParaRPr lang="en-US" sz="1400" dirty="0"/>
          </a:p>
        </p:txBody>
      </p:sp>
      <p:sp>
        <p:nvSpPr>
          <p:cNvPr id="8" name="Rectangle 7"/>
          <p:cNvSpPr/>
          <p:nvPr/>
        </p:nvSpPr>
        <p:spPr>
          <a:xfrm>
            <a:off x="7010400" y="1949663"/>
            <a:ext cx="2220801" cy="307777"/>
          </a:xfrm>
          <a:prstGeom prst="rect">
            <a:avLst/>
          </a:prstGeom>
        </p:spPr>
        <p:txBody>
          <a:bodyPr wrap="none">
            <a:spAutoFit/>
          </a:bodyPr>
          <a:lstStyle/>
          <a:p>
            <a:r>
              <a:rPr lang="en-US" sz="1400" dirty="0" smtClean="0"/>
              <a:t>(</a:t>
            </a:r>
            <a:r>
              <a:rPr lang="en-US" sz="1400" dirty="0" smtClean="0">
                <a:solidFill>
                  <a:schemeClr val="accent1"/>
                </a:solidFill>
              </a:rPr>
              <a:t>target word</a:t>
            </a:r>
            <a:r>
              <a:rPr lang="en-US" sz="1400" dirty="0" smtClean="0"/>
              <a:t>, random word)</a:t>
            </a:r>
            <a:endParaRPr lang="en-US" sz="1400" dirty="0"/>
          </a:p>
        </p:txBody>
      </p:sp>
      <p:cxnSp>
        <p:nvCxnSpPr>
          <p:cNvPr id="9" name="Straight Connector 8"/>
          <p:cNvCxnSpPr/>
          <p:nvPr/>
        </p:nvCxnSpPr>
        <p:spPr>
          <a:xfrm>
            <a:off x="7010400" y="1905000"/>
            <a:ext cx="0" cy="487680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587900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4691"/>
            <a:ext cx="3505200" cy="438709"/>
          </a:xfrm>
        </p:spPr>
        <p:txBody>
          <a:bodyPr>
            <a:noAutofit/>
          </a:bodyPr>
          <a:lstStyle/>
          <a:p>
            <a:r>
              <a:rPr lang="en-US" sz="2800" dirty="0" smtClean="0"/>
              <a:t>Learning word vectors</a:t>
            </a:r>
            <a:endParaRPr lang="en-US" sz="2800" dirty="0"/>
          </a:p>
        </p:txBody>
      </p:sp>
      <p:sp>
        <p:nvSpPr>
          <p:cNvPr id="3" name="Content Placeholder 2"/>
          <p:cNvSpPr>
            <a:spLocks noGrp="1"/>
          </p:cNvSpPr>
          <p:nvPr>
            <p:ph idx="1"/>
          </p:nvPr>
        </p:nvSpPr>
        <p:spPr>
          <a:xfrm>
            <a:off x="152400" y="589547"/>
            <a:ext cx="3962400" cy="2362200"/>
          </a:xfrm>
        </p:spPr>
        <p:txBody>
          <a:bodyPr>
            <a:normAutofit/>
          </a:bodyPr>
          <a:lstStyle/>
          <a:p>
            <a:r>
              <a:rPr lang="en-US" sz="2000" dirty="0"/>
              <a:t>Word2vec offers two different neural network architectures to learn word </a:t>
            </a:r>
            <a:r>
              <a:rPr lang="en-US" sz="2000" dirty="0" err="1"/>
              <a:t>embeddings</a:t>
            </a:r>
            <a:r>
              <a:rPr lang="en-US" sz="2000" dirty="0"/>
              <a:t>: a Continuous Bag-of-Words model (CBOW) , and a Continuous Skip-gram model. </a:t>
            </a:r>
          </a:p>
          <a:p>
            <a:endParaRPr lang="en-US" sz="2000"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927684"/>
            <a:ext cx="621982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4"/>
          <a:stretch>
            <a:fillRect/>
          </a:stretch>
        </p:blipFill>
        <p:spPr>
          <a:xfrm>
            <a:off x="4677008" y="94691"/>
            <a:ext cx="4487045" cy="2645893"/>
          </a:xfrm>
          <a:prstGeom prst="rect">
            <a:avLst/>
          </a:prstGeom>
        </p:spPr>
      </p:pic>
    </p:spTree>
    <p:extLst>
      <p:ext uri="{BB962C8B-B14F-4D97-AF65-F5344CB8AC3E}">
        <p14:creationId xmlns:p14="http://schemas.microsoft.com/office/powerpoint/2010/main" val="8215905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410200" cy="1143000"/>
          </a:xfrm>
        </p:spPr>
        <p:txBody>
          <a:bodyPr>
            <a:normAutofit/>
          </a:bodyPr>
          <a:lstStyle/>
          <a:p>
            <a:r>
              <a:rPr lang="en-NZ" sz="3600" dirty="0" smtClean="0"/>
              <a:t>Estimating word similarity: cosine similarity</a:t>
            </a:r>
            <a:endParaRPr lang="en-NZ" sz="3600" dirty="0"/>
          </a:p>
        </p:txBody>
      </p:sp>
      <p:pic>
        <p:nvPicPr>
          <p:cNvPr id="35" name="Picture 2" descr="https://www.mathsisfun.com/algebra/images/cosine-graph.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537" y="492135"/>
            <a:ext cx="2275658" cy="10773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6" name="TextBox 35"/>
              <p:cNvSpPr txBox="1"/>
              <p:nvPr/>
            </p:nvSpPr>
            <p:spPr>
              <a:xfrm>
                <a:off x="6705600" y="89972"/>
                <a:ext cx="130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NZ" b="0" i="0" smtClean="0">
                          <a:latin typeface="Cambria Math"/>
                        </a:rPr>
                        <m:t>y</m:t>
                      </m:r>
                      <m:r>
                        <a:rPr lang="en-NZ" b="0" i="0" smtClean="0">
                          <a:latin typeface="Cambria Math"/>
                        </a:rPr>
                        <m:t>=</m:t>
                      </m:r>
                      <m:r>
                        <m:rPr>
                          <m:sty m:val="p"/>
                        </m:rPr>
                        <a:rPr lang="en-NZ" b="0" i="0" smtClean="0">
                          <a:latin typeface="Cambria Math"/>
                        </a:rPr>
                        <m:t>cos</m:t>
                      </m:r>
                      <m:r>
                        <a:rPr lang="en-NZ" b="0" i="1" smtClean="0">
                          <a:latin typeface="Cambria Math"/>
                        </a:rPr>
                        <m:t>⁡(</m:t>
                      </m:r>
                      <m:r>
                        <a:rPr lang="en-NZ" b="0" i="1" smtClean="0">
                          <a:latin typeface="Cambria Math"/>
                        </a:rPr>
                        <m:t>𝑥</m:t>
                      </m:r>
                      <m:r>
                        <a:rPr lang="en-NZ" b="0" i="1" smtClean="0">
                          <a:latin typeface="Cambria Math"/>
                        </a:rPr>
                        <m:t>)</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6705600" y="89972"/>
                <a:ext cx="1300934" cy="369332"/>
              </a:xfrm>
              <a:prstGeom prst="rect">
                <a:avLst/>
              </a:prstGeom>
              <a:blipFill>
                <a:blip r:embed="rId4"/>
                <a:stretch>
                  <a:fillRect b="-13333"/>
                </a:stretch>
              </a:blipFill>
            </p:spPr>
            <p:txBody>
              <a:bodyPr/>
              <a:lstStyle/>
              <a:p>
                <a:r>
                  <a:rPr lang="en-NZ">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682" y="1828800"/>
            <a:ext cx="6938852" cy="4914668"/>
          </a:xfrm>
          <a:prstGeom prst="rect">
            <a:avLst/>
          </a:prstGeom>
        </p:spPr>
      </p:pic>
    </p:spTree>
    <p:extLst>
      <p:ext uri="{BB962C8B-B14F-4D97-AF65-F5344CB8AC3E}">
        <p14:creationId xmlns:p14="http://schemas.microsoft.com/office/powerpoint/2010/main" val="33819760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610" y="12032"/>
            <a:ext cx="8229600" cy="639762"/>
          </a:xfrm>
        </p:spPr>
        <p:txBody>
          <a:bodyPr>
            <a:normAutofit/>
          </a:bodyPr>
          <a:lstStyle/>
          <a:p>
            <a:r>
              <a:rPr lang="en-US" dirty="0" smtClean="0"/>
              <a:t>Take-home message</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67929" y="533400"/>
            <a:ext cx="8197281" cy="6477000"/>
          </a:xfrm>
        </p:spPr>
      </p:pic>
    </p:spTree>
    <p:extLst>
      <p:ext uri="{BB962C8B-B14F-4D97-AF65-F5344CB8AC3E}">
        <p14:creationId xmlns:p14="http://schemas.microsoft.com/office/powerpoint/2010/main" val="21166642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Recurrent Neural Networks</a:t>
            </a:r>
            <a:endParaRPr lang="en-NZ" dirty="0"/>
          </a:p>
        </p:txBody>
      </p:sp>
      <p:sp>
        <p:nvSpPr>
          <p:cNvPr id="3" name="Content Placeholder 2"/>
          <p:cNvSpPr>
            <a:spLocks noGrp="1"/>
          </p:cNvSpPr>
          <p:nvPr>
            <p:ph idx="1"/>
          </p:nvPr>
        </p:nvSpPr>
        <p:spPr/>
        <p:txBody>
          <a:bodyPr/>
          <a:lstStyle/>
          <a:p>
            <a:endParaRPr lang="en-NZ"/>
          </a:p>
        </p:txBody>
      </p:sp>
    </p:spTree>
    <p:extLst>
      <p:ext uri="{BB962C8B-B14F-4D97-AF65-F5344CB8AC3E}">
        <p14:creationId xmlns:p14="http://schemas.microsoft.com/office/powerpoint/2010/main" val="5468432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The limitation of neural networks presented so far</a:t>
            </a:r>
            <a:endParaRPr lang="en-US" dirty="0"/>
          </a:p>
        </p:txBody>
      </p:sp>
      <p:sp>
        <p:nvSpPr>
          <p:cNvPr id="3" name="Content Placeholder 2"/>
          <p:cNvSpPr>
            <a:spLocks noGrp="1"/>
          </p:cNvSpPr>
          <p:nvPr>
            <p:ph idx="1"/>
          </p:nvPr>
        </p:nvSpPr>
        <p:spPr>
          <a:xfrm>
            <a:off x="400050" y="1819276"/>
            <a:ext cx="8039100" cy="2163642"/>
          </a:xfrm>
        </p:spPr>
        <p:txBody>
          <a:bodyPr>
            <a:normAutofit fontScale="77500" lnSpcReduction="20000"/>
          </a:bodyPr>
          <a:lstStyle/>
          <a:p>
            <a:r>
              <a:rPr lang="en-US" dirty="0"/>
              <a:t>A major characteristic of all neural networks you’ve seen so </a:t>
            </a:r>
            <a:r>
              <a:rPr lang="en-US" dirty="0" smtClean="0"/>
              <a:t>far such </a:t>
            </a:r>
            <a:r>
              <a:rPr lang="en-US" dirty="0"/>
              <a:t>as densely </a:t>
            </a:r>
            <a:r>
              <a:rPr lang="en-US" dirty="0" smtClean="0"/>
              <a:t>connected networks </a:t>
            </a:r>
            <a:r>
              <a:rPr lang="en-US" dirty="0"/>
              <a:t>and </a:t>
            </a:r>
            <a:r>
              <a:rPr lang="en-US" dirty="0" err="1"/>
              <a:t>convnets</a:t>
            </a:r>
            <a:r>
              <a:rPr lang="en-US" dirty="0"/>
              <a:t>, is that they have no memory. </a:t>
            </a:r>
            <a:endParaRPr lang="en-US" dirty="0" smtClean="0"/>
          </a:p>
          <a:p>
            <a:r>
              <a:rPr lang="en-US" dirty="0" smtClean="0"/>
              <a:t>Each </a:t>
            </a:r>
            <a:r>
              <a:rPr lang="en-US" dirty="0"/>
              <a:t>input shown </a:t>
            </a:r>
            <a:r>
              <a:rPr lang="en-US" dirty="0" smtClean="0"/>
              <a:t>to them </a:t>
            </a:r>
            <a:r>
              <a:rPr lang="en-US" dirty="0"/>
              <a:t>is processed independently, with no state kept in between inputs. </a:t>
            </a:r>
            <a:endParaRPr lang="en-US" dirty="0" smtClean="0"/>
          </a:p>
          <a:p>
            <a:r>
              <a:rPr lang="en-US" dirty="0" smtClean="0"/>
              <a:t>With </a:t>
            </a:r>
            <a:r>
              <a:rPr lang="en-US" dirty="0"/>
              <a:t>such networks</a:t>
            </a:r>
            <a:r>
              <a:rPr lang="en-US" dirty="0" smtClean="0"/>
              <a:t>, in </a:t>
            </a:r>
            <a:r>
              <a:rPr lang="en-US" dirty="0"/>
              <a:t>order to process a sequence or a temporal series of data points, you have </a:t>
            </a:r>
            <a:r>
              <a:rPr lang="en-US" dirty="0" smtClean="0"/>
              <a:t>to show </a:t>
            </a:r>
            <a:r>
              <a:rPr lang="en-US" dirty="0"/>
              <a:t>the entire sequence to the network at once: </a:t>
            </a:r>
            <a:endParaRPr lang="en-US" dirty="0" smtClean="0"/>
          </a:p>
          <a:p>
            <a:pPr lvl="1"/>
            <a:r>
              <a:rPr lang="en-US" dirty="0" smtClean="0"/>
              <a:t>turn the time series </a:t>
            </a:r>
            <a:r>
              <a:rPr lang="en-US" dirty="0"/>
              <a:t>into a single data point. </a:t>
            </a:r>
            <a:endParaRPr lang="en-US" dirty="0" smtClean="0"/>
          </a:p>
          <a:p>
            <a:pPr lvl="1"/>
            <a:r>
              <a:rPr lang="en-US" dirty="0" smtClean="0"/>
              <a:t>For instance</a:t>
            </a:r>
            <a:r>
              <a:rPr lang="en-US" dirty="0"/>
              <a:t>, this is what you did in the IMDB example: an entire movie review was </a:t>
            </a:r>
            <a:r>
              <a:rPr lang="en-US" dirty="0" smtClean="0"/>
              <a:t>transformed into </a:t>
            </a:r>
            <a:r>
              <a:rPr lang="en-US" dirty="0"/>
              <a:t>a single large vector and processed in one go. </a:t>
            </a:r>
            <a:endParaRPr lang="en-US" dirty="0" smtClean="0"/>
          </a:p>
          <a:p>
            <a:r>
              <a:rPr lang="en-US" dirty="0" smtClean="0"/>
              <a:t>Such </a:t>
            </a:r>
            <a:r>
              <a:rPr lang="en-US" dirty="0"/>
              <a:t>networks are </a:t>
            </a:r>
            <a:r>
              <a:rPr lang="en-US" dirty="0" smtClean="0"/>
              <a:t>called feedforward </a:t>
            </a:r>
            <a:r>
              <a:rPr lang="en-US" dirty="0"/>
              <a:t>networks.</a:t>
            </a:r>
          </a:p>
        </p:txBody>
      </p:sp>
      <p:pic>
        <p:nvPicPr>
          <p:cNvPr id="4" name="Picture 3"/>
          <p:cNvPicPr>
            <a:picLocks noChangeAspect="1"/>
          </p:cNvPicPr>
          <p:nvPr/>
        </p:nvPicPr>
        <p:blipFill>
          <a:blip r:embed="rId3"/>
          <a:stretch>
            <a:fillRect/>
          </a:stretch>
        </p:blipFill>
        <p:spPr>
          <a:xfrm>
            <a:off x="2025161" y="3982918"/>
            <a:ext cx="5417567" cy="2728498"/>
          </a:xfrm>
          <a:prstGeom prst="rect">
            <a:avLst/>
          </a:prstGeom>
        </p:spPr>
      </p:pic>
    </p:spTree>
    <p:extLst>
      <p:ext uri="{BB962C8B-B14F-4D97-AF65-F5344CB8AC3E}">
        <p14:creationId xmlns:p14="http://schemas.microsoft.com/office/powerpoint/2010/main" val="40977708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63" y="433323"/>
            <a:ext cx="5915025" cy="504275"/>
          </a:xfrm>
        </p:spPr>
        <p:txBody>
          <a:bodyPr>
            <a:normAutofit fontScale="90000"/>
          </a:bodyPr>
          <a:lstStyle/>
          <a:p>
            <a:r>
              <a:rPr lang="en-US" dirty="0" smtClean="0"/>
              <a:t>Temporal structure</a:t>
            </a:r>
            <a:endParaRPr lang="en-US" dirty="0"/>
          </a:p>
        </p:txBody>
      </p:sp>
      <p:sp>
        <p:nvSpPr>
          <p:cNvPr id="3" name="Content Placeholder 2"/>
          <p:cNvSpPr>
            <a:spLocks noGrp="1"/>
          </p:cNvSpPr>
          <p:nvPr>
            <p:ph idx="1"/>
          </p:nvPr>
        </p:nvSpPr>
        <p:spPr>
          <a:xfrm>
            <a:off x="500063" y="1285875"/>
            <a:ext cx="7415212" cy="1938705"/>
          </a:xfrm>
        </p:spPr>
        <p:txBody>
          <a:bodyPr>
            <a:normAutofit fontScale="85000" lnSpcReduction="20000"/>
          </a:bodyPr>
          <a:lstStyle/>
          <a:p>
            <a:r>
              <a:rPr lang="en-US" dirty="0"/>
              <a:t>In contrast, as you’re reading the present sentence, you’re processing it word </a:t>
            </a:r>
            <a:r>
              <a:rPr lang="en-US" dirty="0" smtClean="0"/>
              <a:t>by word while </a:t>
            </a:r>
            <a:r>
              <a:rPr lang="en-US" dirty="0"/>
              <a:t>keeping memories of what </a:t>
            </a:r>
            <a:r>
              <a:rPr lang="en-US" dirty="0" smtClean="0"/>
              <a:t>came before</a:t>
            </a:r>
          </a:p>
          <a:p>
            <a:r>
              <a:rPr lang="en-US" dirty="0" smtClean="0"/>
              <a:t>this </a:t>
            </a:r>
            <a:r>
              <a:rPr lang="en-US" dirty="0"/>
              <a:t>gives you a fluid representation of the meaning conveyed by this sentence.</a:t>
            </a:r>
          </a:p>
          <a:p>
            <a:r>
              <a:rPr lang="en-US" dirty="0"/>
              <a:t>Biological intelligence processes information incrementally while maintaining </a:t>
            </a:r>
            <a:r>
              <a:rPr lang="en-US" dirty="0" smtClean="0"/>
              <a:t>an internal </a:t>
            </a:r>
            <a:r>
              <a:rPr lang="en-US" dirty="0"/>
              <a:t>model </a:t>
            </a:r>
            <a:r>
              <a:rPr lang="en-US" dirty="0" smtClean="0"/>
              <a:t>(state) of </a:t>
            </a:r>
            <a:r>
              <a:rPr lang="en-US" dirty="0"/>
              <a:t>what it’s processing, built from past </a:t>
            </a:r>
            <a:r>
              <a:rPr lang="en-US" dirty="0" smtClean="0"/>
              <a:t>information and said model is constantly updated </a:t>
            </a:r>
            <a:r>
              <a:rPr lang="en-US" dirty="0"/>
              <a:t>as new information </a:t>
            </a:r>
            <a:r>
              <a:rPr lang="en-US" dirty="0" smtClean="0"/>
              <a:t>comes in</a:t>
            </a:r>
            <a:endParaRPr lang="en-US" dirty="0"/>
          </a:p>
        </p:txBody>
      </p:sp>
      <p:pic>
        <p:nvPicPr>
          <p:cNvPr id="6" name="Picture 5"/>
          <p:cNvPicPr>
            <a:picLocks noChangeAspect="1"/>
          </p:cNvPicPr>
          <p:nvPr/>
        </p:nvPicPr>
        <p:blipFill>
          <a:blip r:embed="rId3"/>
          <a:stretch>
            <a:fillRect/>
          </a:stretch>
        </p:blipFill>
        <p:spPr>
          <a:xfrm>
            <a:off x="2665276" y="3838575"/>
            <a:ext cx="3425962" cy="2909299"/>
          </a:xfrm>
          <a:prstGeom prst="rect">
            <a:avLst/>
          </a:prstGeom>
        </p:spPr>
      </p:pic>
      <p:pic>
        <p:nvPicPr>
          <p:cNvPr id="9" name="Picture 8"/>
          <p:cNvPicPr>
            <a:picLocks noChangeAspect="1"/>
          </p:cNvPicPr>
          <p:nvPr/>
        </p:nvPicPr>
        <p:blipFill rotWithShape="1">
          <a:blip r:embed="rId4"/>
          <a:srcRect t="7937" b="66639"/>
          <a:stretch/>
        </p:blipFill>
        <p:spPr>
          <a:xfrm>
            <a:off x="1879713" y="3196048"/>
            <a:ext cx="6035563" cy="362684"/>
          </a:xfrm>
          <a:prstGeom prst="rect">
            <a:avLst/>
          </a:prstGeom>
        </p:spPr>
      </p:pic>
    </p:spTree>
    <p:extLst>
      <p:ext uri="{BB962C8B-B14F-4D97-AF65-F5344CB8AC3E}">
        <p14:creationId xmlns:p14="http://schemas.microsoft.com/office/powerpoint/2010/main" val="607781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Recurrent neural network (RNN)</a:t>
            </a:r>
            <a:endParaRPr lang="en-US" dirty="0"/>
          </a:p>
        </p:txBody>
      </p:sp>
      <p:sp>
        <p:nvSpPr>
          <p:cNvPr id="3" name="Content Placeholder 2"/>
          <p:cNvSpPr>
            <a:spLocks noGrp="1"/>
          </p:cNvSpPr>
          <p:nvPr>
            <p:ph idx="1"/>
          </p:nvPr>
        </p:nvSpPr>
        <p:spPr>
          <a:xfrm>
            <a:off x="535232" y="1846200"/>
            <a:ext cx="5503618" cy="4745099"/>
          </a:xfrm>
        </p:spPr>
        <p:txBody>
          <a:bodyPr>
            <a:normAutofit/>
          </a:bodyPr>
          <a:lstStyle/>
          <a:p>
            <a:r>
              <a:rPr lang="en-US" dirty="0"/>
              <a:t>A recurrent neural network (RNN) </a:t>
            </a:r>
            <a:r>
              <a:rPr lang="en-US" dirty="0" smtClean="0"/>
              <a:t>processes </a:t>
            </a:r>
            <a:r>
              <a:rPr lang="en-US" dirty="0"/>
              <a:t>sequences by iterating through the sequence </a:t>
            </a:r>
            <a:r>
              <a:rPr lang="en-US" dirty="0" smtClean="0"/>
              <a:t>elements and </a:t>
            </a:r>
            <a:r>
              <a:rPr lang="en-US" dirty="0"/>
              <a:t>maintaining a state containing information </a:t>
            </a:r>
            <a:r>
              <a:rPr lang="en-US" dirty="0" smtClean="0"/>
              <a:t>relative to </a:t>
            </a:r>
            <a:r>
              <a:rPr lang="en-US" dirty="0"/>
              <a:t>what it has seen so far. </a:t>
            </a:r>
            <a:endParaRPr lang="en-US" dirty="0" smtClean="0"/>
          </a:p>
          <a:p>
            <a:r>
              <a:rPr lang="en-US" dirty="0" smtClean="0"/>
              <a:t>In </a:t>
            </a:r>
            <a:r>
              <a:rPr lang="en-US" dirty="0"/>
              <a:t>effect, an RNN is a type </a:t>
            </a:r>
            <a:r>
              <a:rPr lang="en-US" dirty="0" smtClean="0"/>
              <a:t>of neural </a:t>
            </a:r>
            <a:r>
              <a:rPr lang="en-US" dirty="0"/>
              <a:t>network that has an internal </a:t>
            </a:r>
            <a:r>
              <a:rPr lang="en-US" dirty="0" smtClean="0"/>
              <a:t>loop</a:t>
            </a:r>
            <a:endParaRPr lang="en-US" dirty="0"/>
          </a:p>
          <a:p>
            <a:r>
              <a:rPr lang="en-US" dirty="0"/>
              <a:t>The state of the RNN is reset between processing two different</a:t>
            </a:r>
            <a:r>
              <a:rPr lang="en-US" dirty="0" smtClean="0"/>
              <a:t>, independent </a:t>
            </a:r>
            <a:r>
              <a:rPr lang="en-US" dirty="0"/>
              <a:t>sequences (such as two </a:t>
            </a:r>
            <a:r>
              <a:rPr lang="en-US" dirty="0" smtClean="0"/>
              <a:t>different IMDB </a:t>
            </a:r>
            <a:r>
              <a:rPr lang="en-US" dirty="0"/>
              <a:t>reviews), so you still consider one sequence a </a:t>
            </a:r>
            <a:r>
              <a:rPr lang="en-US" dirty="0" smtClean="0"/>
              <a:t>single data </a:t>
            </a:r>
            <a:r>
              <a:rPr lang="en-US" dirty="0"/>
              <a:t>point: a single input to the network. </a:t>
            </a:r>
            <a:endParaRPr lang="en-US" dirty="0" smtClean="0"/>
          </a:p>
          <a:p>
            <a:r>
              <a:rPr lang="en-US" dirty="0" smtClean="0"/>
              <a:t>What changes </a:t>
            </a:r>
            <a:r>
              <a:rPr lang="en-US" dirty="0"/>
              <a:t>is that this data point is no longer processed in </a:t>
            </a:r>
            <a:r>
              <a:rPr lang="en-US" dirty="0" smtClean="0"/>
              <a:t>a single </a:t>
            </a:r>
            <a:r>
              <a:rPr lang="en-US" dirty="0"/>
              <a:t>step; rather, the network internally loops </a:t>
            </a:r>
            <a:r>
              <a:rPr lang="en-US" dirty="0" smtClean="0"/>
              <a:t>over sequence </a:t>
            </a:r>
            <a:r>
              <a:rPr lang="en-US" dirty="0"/>
              <a:t>elements.</a:t>
            </a:r>
          </a:p>
        </p:txBody>
      </p:sp>
      <p:pic>
        <p:nvPicPr>
          <p:cNvPr id="4" name="Picture 3"/>
          <p:cNvPicPr>
            <a:picLocks noChangeAspect="1"/>
          </p:cNvPicPr>
          <p:nvPr/>
        </p:nvPicPr>
        <p:blipFill>
          <a:blip r:embed="rId3"/>
          <a:stretch>
            <a:fillRect/>
          </a:stretch>
        </p:blipFill>
        <p:spPr>
          <a:xfrm>
            <a:off x="6415988" y="2816469"/>
            <a:ext cx="2629720" cy="2165105"/>
          </a:xfrm>
          <a:prstGeom prst="rect">
            <a:avLst/>
          </a:prstGeom>
        </p:spPr>
      </p:pic>
    </p:spTree>
    <p:extLst>
      <p:ext uri="{BB962C8B-B14F-4D97-AF65-F5344CB8AC3E}">
        <p14:creationId xmlns:p14="http://schemas.microsoft.com/office/powerpoint/2010/main" val="17653331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Recurrent neural networks (RNNs)</a:t>
            </a:r>
            <a:endParaRPr lang="en-US" dirty="0"/>
          </a:p>
        </p:txBody>
      </p:sp>
      <p:sp>
        <p:nvSpPr>
          <p:cNvPr id="3" name="Content Placeholder 2"/>
          <p:cNvSpPr>
            <a:spLocks noGrp="1"/>
          </p:cNvSpPr>
          <p:nvPr>
            <p:ph idx="1"/>
          </p:nvPr>
        </p:nvSpPr>
        <p:spPr>
          <a:xfrm>
            <a:off x="628650" y="1690689"/>
            <a:ext cx="8267700" cy="1751500"/>
          </a:xfrm>
        </p:spPr>
        <p:txBody>
          <a:bodyPr>
            <a:noAutofit/>
          </a:bodyPr>
          <a:lstStyle/>
          <a:p>
            <a:r>
              <a:rPr lang="en-NZ" sz="1600" dirty="0" smtClean="0"/>
              <a:t>If you have a sequence of events, at each point in time you want to make a decision about what has happened so far in the sequence</a:t>
            </a:r>
          </a:p>
          <a:p>
            <a:r>
              <a:rPr lang="en-NZ" sz="1600" dirty="0" smtClean="0"/>
              <a:t>You can use the same classifier at each point in time which simplifies things a lot</a:t>
            </a:r>
          </a:p>
          <a:p>
            <a:r>
              <a:rPr lang="en-NZ" sz="1600" dirty="0" smtClean="0"/>
              <a:t>But since this is a sequence you also want to take into account the past</a:t>
            </a:r>
          </a:p>
          <a:p>
            <a:r>
              <a:rPr lang="en-NZ" sz="1600" dirty="0" smtClean="0"/>
              <a:t>A natural thing to do is to use the state of the previous classifier as a summary of what has happened before</a:t>
            </a:r>
          </a:p>
          <a:p>
            <a:r>
              <a:rPr lang="en-NZ" sz="1600" dirty="0" smtClean="0"/>
              <a:t>This can be better understood if we unfold the graph of a RNN over time</a:t>
            </a:r>
            <a:endParaRPr lang="en-US" sz="16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5425" y="4570994"/>
            <a:ext cx="6095522" cy="1810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841323" y="6189788"/>
            <a:ext cx="738554" cy="300082"/>
          </a:xfrm>
          <a:prstGeom prst="rect">
            <a:avLst/>
          </a:prstGeom>
          <a:noFill/>
        </p:spPr>
        <p:txBody>
          <a:bodyPr wrap="square" rtlCol="0">
            <a:spAutoFit/>
          </a:bodyPr>
          <a:lstStyle/>
          <a:p>
            <a:r>
              <a:rPr lang="en-US" sz="1350" dirty="0"/>
              <a:t>input</a:t>
            </a:r>
          </a:p>
        </p:txBody>
      </p:sp>
      <p:sp>
        <p:nvSpPr>
          <p:cNvPr id="6" name="TextBox 5"/>
          <p:cNvSpPr txBox="1"/>
          <p:nvPr/>
        </p:nvSpPr>
        <p:spPr>
          <a:xfrm>
            <a:off x="3804632" y="4485222"/>
            <a:ext cx="738554" cy="300082"/>
          </a:xfrm>
          <a:prstGeom prst="rect">
            <a:avLst/>
          </a:prstGeom>
          <a:noFill/>
        </p:spPr>
        <p:txBody>
          <a:bodyPr wrap="square" rtlCol="0">
            <a:spAutoFit/>
          </a:bodyPr>
          <a:lstStyle/>
          <a:p>
            <a:r>
              <a:rPr lang="en-US" sz="1350" dirty="0"/>
              <a:t>output</a:t>
            </a:r>
          </a:p>
        </p:txBody>
      </p:sp>
      <p:sp>
        <p:nvSpPr>
          <p:cNvPr id="7" name="TextBox 6"/>
          <p:cNvSpPr txBox="1"/>
          <p:nvPr/>
        </p:nvSpPr>
        <p:spPr>
          <a:xfrm>
            <a:off x="4287532" y="5505587"/>
            <a:ext cx="738554" cy="253916"/>
          </a:xfrm>
          <a:prstGeom prst="rect">
            <a:avLst/>
          </a:prstGeom>
          <a:noFill/>
        </p:spPr>
        <p:txBody>
          <a:bodyPr wrap="square" rtlCol="0">
            <a:spAutoFit/>
          </a:bodyPr>
          <a:lstStyle/>
          <a:p>
            <a:r>
              <a:rPr lang="en-US" sz="1050" dirty="0"/>
              <a:t>state</a:t>
            </a:r>
          </a:p>
        </p:txBody>
      </p:sp>
    </p:spTree>
    <p:extLst>
      <p:ext uri="{BB962C8B-B14F-4D97-AF65-F5344CB8AC3E}">
        <p14:creationId xmlns:p14="http://schemas.microsoft.com/office/powerpoint/2010/main" val="2096085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3200" dirty="0" smtClean="0"/>
              <a:t>Why deep learning techniques work so well?</a:t>
            </a:r>
            <a:endParaRPr lang="en-US" sz="3200" dirty="0"/>
          </a:p>
        </p:txBody>
      </p:sp>
      <p:sp>
        <p:nvSpPr>
          <p:cNvPr id="4" name="TextBox 3"/>
          <p:cNvSpPr txBox="1"/>
          <p:nvPr/>
        </p:nvSpPr>
        <p:spPr>
          <a:xfrm>
            <a:off x="171450" y="5124271"/>
            <a:ext cx="2424793" cy="1200329"/>
          </a:xfrm>
          <a:prstGeom prst="rect">
            <a:avLst/>
          </a:prstGeom>
          <a:noFill/>
        </p:spPr>
        <p:txBody>
          <a:bodyPr wrap="square" rtlCol="0">
            <a:spAutoFit/>
          </a:bodyPr>
          <a:lstStyle/>
          <a:p>
            <a:pPr marL="285750" indent="-285750">
              <a:buFont typeface="Arial" panose="020B0604020202020204" pitchFamily="34" charset="0"/>
              <a:buChar char="•"/>
            </a:pPr>
            <a:r>
              <a:rPr lang="en-NZ" dirty="0" smtClean="0"/>
              <a:t>Deep models only shine when you have enough data to train them!</a:t>
            </a:r>
            <a:endParaRPr lang="en-US" dirty="0"/>
          </a:p>
        </p:txBody>
      </p:sp>
      <p:sp>
        <p:nvSpPr>
          <p:cNvPr id="3" name="TextBox 2"/>
          <p:cNvSpPr txBox="1"/>
          <p:nvPr/>
        </p:nvSpPr>
        <p:spPr>
          <a:xfrm>
            <a:off x="5839505" y="3334783"/>
            <a:ext cx="3649436" cy="954107"/>
          </a:xfrm>
          <a:prstGeom prst="rect">
            <a:avLst/>
          </a:prstGeom>
          <a:noFill/>
        </p:spPr>
        <p:txBody>
          <a:bodyPr wrap="square" rtlCol="0">
            <a:spAutoFit/>
          </a:bodyPr>
          <a:lstStyle/>
          <a:p>
            <a:r>
              <a:rPr lang="en-NZ" sz="2800" dirty="0" smtClean="0">
                <a:solidFill>
                  <a:srgbClr val="FF0000"/>
                </a:solidFill>
              </a:rPr>
              <a:t>3.</a:t>
            </a:r>
            <a:r>
              <a:rPr lang="en-NZ" sz="2800" dirty="0" smtClean="0"/>
              <a:t> New models, algorithms, ideas</a:t>
            </a:r>
          </a:p>
        </p:txBody>
      </p:sp>
      <p:sp>
        <p:nvSpPr>
          <p:cNvPr id="5" name="TextBox 4"/>
          <p:cNvSpPr txBox="1"/>
          <p:nvPr/>
        </p:nvSpPr>
        <p:spPr>
          <a:xfrm>
            <a:off x="3010575" y="5105400"/>
            <a:ext cx="2318657" cy="1200329"/>
          </a:xfrm>
          <a:prstGeom prst="rect">
            <a:avLst/>
          </a:prstGeom>
          <a:noFill/>
        </p:spPr>
        <p:txBody>
          <a:bodyPr wrap="square" rtlCol="0">
            <a:spAutoFit/>
          </a:bodyPr>
          <a:lstStyle/>
          <a:p>
            <a:pPr marL="285750" indent="-285750">
              <a:buFont typeface="Arial" panose="020B0604020202020204" pitchFamily="34" charset="0"/>
              <a:buChar char="•"/>
            </a:pPr>
            <a:r>
              <a:rPr lang="en-NZ" dirty="0" err="1" smtClean="0"/>
              <a:t>Vectorized</a:t>
            </a:r>
            <a:r>
              <a:rPr lang="en-NZ" dirty="0" smtClean="0"/>
              <a:t> computations on GPUs markedly outperform CPUs</a:t>
            </a:r>
            <a:endParaRPr lang="en-US" dirty="0"/>
          </a:p>
        </p:txBody>
      </p:sp>
      <p:sp>
        <p:nvSpPr>
          <p:cNvPr id="6" name="TextBox 5"/>
          <p:cNvSpPr txBox="1"/>
          <p:nvPr/>
        </p:nvSpPr>
        <p:spPr>
          <a:xfrm>
            <a:off x="5476193" y="4535031"/>
            <a:ext cx="3610659" cy="2246769"/>
          </a:xfrm>
          <a:prstGeom prst="rect">
            <a:avLst/>
          </a:prstGeom>
          <a:noFill/>
        </p:spPr>
        <p:txBody>
          <a:bodyPr wrap="square" rtlCol="0">
            <a:spAutoFit/>
          </a:bodyPr>
          <a:lstStyle/>
          <a:p>
            <a:pPr marL="285750" indent="-285750">
              <a:buFont typeface="Arial" panose="020B0604020202020204" pitchFamily="34" charset="0"/>
              <a:buChar char="•"/>
            </a:pPr>
            <a:r>
              <a:rPr lang="en-US" sz="1400" dirty="0"/>
              <a:t>Better </a:t>
            </a:r>
            <a:r>
              <a:rPr lang="en-US" sz="1400" i="1" dirty="0"/>
              <a:t>activation functions </a:t>
            </a:r>
            <a:r>
              <a:rPr lang="en-US" sz="1400" dirty="0"/>
              <a:t>for neural </a:t>
            </a:r>
            <a:r>
              <a:rPr lang="en-US" sz="1400" dirty="0" smtClean="0"/>
              <a:t>layers</a:t>
            </a:r>
          </a:p>
          <a:p>
            <a:pPr marL="285750" indent="-285750">
              <a:buFont typeface="Arial" panose="020B0604020202020204" pitchFamily="34" charset="0"/>
              <a:buChar char="•"/>
            </a:pPr>
            <a:r>
              <a:rPr lang="en-US" sz="1400" dirty="0" smtClean="0"/>
              <a:t>Better </a:t>
            </a:r>
            <a:r>
              <a:rPr lang="en-US" sz="1400" i="1" dirty="0"/>
              <a:t>weight-initialization </a:t>
            </a:r>
            <a:r>
              <a:rPr lang="en-US" sz="1400" i="1" dirty="0" smtClean="0"/>
              <a:t>schemes</a:t>
            </a:r>
          </a:p>
          <a:p>
            <a:pPr marL="285750" indent="-285750">
              <a:buFont typeface="Arial" panose="020B0604020202020204" pitchFamily="34" charset="0"/>
              <a:buChar char="•"/>
            </a:pPr>
            <a:r>
              <a:rPr lang="en-US" sz="1400" dirty="0" smtClean="0"/>
              <a:t>Better </a:t>
            </a:r>
            <a:r>
              <a:rPr lang="en-US" sz="1400" i="1" dirty="0"/>
              <a:t>optimization schemes</a:t>
            </a:r>
            <a:r>
              <a:rPr lang="en-US" sz="1400" dirty="0"/>
              <a:t>, such as </a:t>
            </a:r>
            <a:r>
              <a:rPr lang="en-US" sz="1400" dirty="0" err="1"/>
              <a:t>RMSProp</a:t>
            </a:r>
            <a:r>
              <a:rPr lang="en-US" sz="1400" dirty="0"/>
              <a:t> and Adam</a:t>
            </a:r>
          </a:p>
          <a:p>
            <a:pPr marL="285750" indent="-285750">
              <a:buFont typeface="Arial" panose="020B0604020202020204" pitchFamily="34" charset="0"/>
              <a:buChar char="•"/>
            </a:pPr>
            <a:r>
              <a:rPr lang="en-NZ" sz="1400" dirty="0" smtClean="0"/>
              <a:t>Better, learning </a:t>
            </a:r>
            <a:r>
              <a:rPr lang="en-NZ" sz="1400" dirty="0"/>
              <a:t>of intermediate representations</a:t>
            </a:r>
          </a:p>
          <a:p>
            <a:pPr marL="285750" indent="-285750">
              <a:buFont typeface="Arial" panose="020B0604020202020204" pitchFamily="34" charset="0"/>
              <a:buChar char="•"/>
            </a:pPr>
            <a:r>
              <a:rPr lang="en-NZ" sz="1400" dirty="0"/>
              <a:t>Effective end to end joint system learning</a:t>
            </a:r>
          </a:p>
          <a:p>
            <a:pPr marL="285750" indent="-285750">
              <a:buFont typeface="Arial" panose="020B0604020202020204" pitchFamily="34" charset="0"/>
              <a:buChar char="•"/>
            </a:pPr>
            <a:r>
              <a:rPr lang="en-NZ" sz="1400" dirty="0"/>
              <a:t>Effective learning methods for using contexts and transferring between tasks</a:t>
            </a:r>
            <a:endParaRPr lang="en-US" sz="1400" dirty="0"/>
          </a:p>
          <a:p>
            <a:endParaRPr lang="en-US" sz="1400" dirty="0"/>
          </a:p>
        </p:txBody>
      </p:sp>
      <p:pic>
        <p:nvPicPr>
          <p:cNvPr id="10242" name="Picture 2" descr="Image result for alexnet"/>
          <p:cNvPicPr>
            <a:picLocks noChangeAspect="1" noChangeArrowheads="1"/>
          </p:cNvPicPr>
          <p:nvPr/>
        </p:nvPicPr>
        <p:blipFill rotWithShape="1">
          <a:blip r:embed="rId3">
            <a:extLst>
              <a:ext uri="{28A0092B-C50C-407E-A947-70E740481C1C}">
                <a14:useLocalDpi xmlns:a14="http://schemas.microsoft.com/office/drawing/2010/main" val="0"/>
              </a:ext>
            </a:extLst>
          </a:blip>
          <a:srcRect b="9877"/>
          <a:stretch/>
        </p:blipFill>
        <p:spPr bwMode="auto">
          <a:xfrm>
            <a:off x="5781593" y="1452517"/>
            <a:ext cx="2895600" cy="18199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171450" y="1840194"/>
            <a:ext cx="2781975" cy="1854650"/>
          </a:xfrm>
          <a:prstGeom prst="rect">
            <a:avLst/>
          </a:prstGeom>
        </p:spPr>
      </p:pic>
      <p:pic>
        <p:nvPicPr>
          <p:cNvPr id="10" name="Picture 4" descr="Image result for GP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6600" y="2064189"/>
            <a:ext cx="2353733" cy="163316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950913" y="4054904"/>
            <a:ext cx="3649436" cy="954107"/>
          </a:xfrm>
          <a:prstGeom prst="rect">
            <a:avLst/>
          </a:prstGeom>
          <a:noFill/>
        </p:spPr>
        <p:txBody>
          <a:bodyPr wrap="square" rtlCol="0">
            <a:spAutoFit/>
          </a:bodyPr>
          <a:lstStyle/>
          <a:p>
            <a:r>
              <a:rPr lang="en-NZ" sz="2800" dirty="0">
                <a:solidFill>
                  <a:srgbClr val="FF0000"/>
                </a:solidFill>
              </a:rPr>
              <a:t>2</a:t>
            </a:r>
            <a:r>
              <a:rPr lang="en-NZ" sz="2800" dirty="0" smtClean="0">
                <a:solidFill>
                  <a:srgbClr val="FF0000"/>
                </a:solidFill>
              </a:rPr>
              <a:t>.</a:t>
            </a:r>
            <a:r>
              <a:rPr lang="en-NZ" sz="2800" dirty="0" smtClean="0"/>
              <a:t> Hardware improvements</a:t>
            </a:r>
          </a:p>
        </p:txBody>
      </p:sp>
      <p:sp>
        <p:nvSpPr>
          <p:cNvPr id="12" name="TextBox 11"/>
          <p:cNvSpPr txBox="1"/>
          <p:nvPr/>
        </p:nvSpPr>
        <p:spPr>
          <a:xfrm>
            <a:off x="121193" y="4000270"/>
            <a:ext cx="3649436" cy="523220"/>
          </a:xfrm>
          <a:prstGeom prst="rect">
            <a:avLst/>
          </a:prstGeom>
          <a:noFill/>
        </p:spPr>
        <p:txBody>
          <a:bodyPr wrap="square" rtlCol="0">
            <a:spAutoFit/>
          </a:bodyPr>
          <a:lstStyle/>
          <a:p>
            <a:r>
              <a:rPr lang="en-NZ" sz="2800" dirty="0" smtClean="0">
                <a:solidFill>
                  <a:srgbClr val="FF0000"/>
                </a:solidFill>
              </a:rPr>
              <a:t>1.</a:t>
            </a:r>
            <a:r>
              <a:rPr lang="en-NZ" sz="2800" dirty="0" smtClean="0"/>
              <a:t> Data</a:t>
            </a:r>
          </a:p>
        </p:txBody>
      </p:sp>
    </p:spTree>
    <p:extLst>
      <p:ext uri="{BB962C8B-B14F-4D97-AF65-F5344CB8AC3E}">
        <p14:creationId xmlns:p14="http://schemas.microsoft.com/office/powerpoint/2010/main" val="20577513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71488" y="511971"/>
            <a:ext cx="9148762" cy="994172"/>
          </a:xfrm>
        </p:spPr>
        <p:txBody>
          <a:bodyPr>
            <a:normAutofit fontScale="90000"/>
          </a:bodyPr>
          <a:lstStyle/>
          <a:p>
            <a:r>
              <a:rPr lang="en-US" dirty="0" smtClean="0"/>
              <a:t>The big limitation of Recurrent neural networks (RNN)</a:t>
            </a:r>
            <a:endParaRPr lang="en-US" dirty="0"/>
          </a:p>
        </p:txBody>
      </p:sp>
      <p:sp>
        <p:nvSpPr>
          <p:cNvPr id="3" name="Content Placeholder 2"/>
          <p:cNvSpPr>
            <a:spLocks noGrp="1"/>
          </p:cNvSpPr>
          <p:nvPr>
            <p:ph idx="1"/>
          </p:nvPr>
        </p:nvSpPr>
        <p:spPr>
          <a:xfrm>
            <a:off x="471488" y="1506143"/>
            <a:ext cx="8367712" cy="1757363"/>
          </a:xfrm>
        </p:spPr>
        <p:txBody>
          <a:bodyPr>
            <a:normAutofit fontScale="77500" lnSpcReduction="20000"/>
          </a:bodyPr>
          <a:lstStyle/>
          <a:p>
            <a:r>
              <a:rPr lang="en-NZ" dirty="0" smtClean="0"/>
              <a:t>RNNs are great… in theory</a:t>
            </a:r>
          </a:p>
          <a:p>
            <a:r>
              <a:rPr lang="en-NZ" dirty="0" smtClean="0"/>
              <a:t>In practice, they often fail to deliver</a:t>
            </a:r>
          </a:p>
          <a:p>
            <a:r>
              <a:rPr lang="en-NZ" dirty="0" smtClean="0"/>
              <a:t>This is because to compute the parameter updates of a recurrent network we need to back propagate derivatives through time</a:t>
            </a:r>
          </a:p>
          <a:p>
            <a:r>
              <a:rPr lang="en-NZ" dirty="0" smtClean="0"/>
              <a:t>All these derivatives are going to be applied to the same parameters</a:t>
            </a:r>
          </a:p>
          <a:p>
            <a:r>
              <a:rPr lang="en-NZ" dirty="0" smtClean="0"/>
              <a:t>That’s a lot of correlated updates which is bad for SGD since it is numerically unstable (underflow or overflow problems)</a:t>
            </a:r>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8" y="4417220"/>
            <a:ext cx="4023717" cy="21163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697" y="4123423"/>
            <a:ext cx="4025503" cy="24101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53429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353434"/>
            <a:ext cx="3643313" cy="994172"/>
          </a:xfrm>
        </p:spPr>
        <p:txBody>
          <a:bodyPr>
            <a:normAutofit/>
          </a:bodyPr>
          <a:lstStyle/>
          <a:p>
            <a:r>
              <a:rPr lang="en-US" sz="2400" dirty="0"/>
              <a:t>Vanishing gradient problem</a:t>
            </a:r>
          </a:p>
        </p:txBody>
      </p:sp>
      <p:sp>
        <p:nvSpPr>
          <p:cNvPr id="3" name="Content Placeholder 2"/>
          <p:cNvSpPr>
            <a:spLocks noGrp="1"/>
          </p:cNvSpPr>
          <p:nvPr>
            <p:ph idx="1"/>
          </p:nvPr>
        </p:nvSpPr>
        <p:spPr>
          <a:xfrm>
            <a:off x="400050" y="1347606"/>
            <a:ext cx="5259377" cy="4142367"/>
          </a:xfrm>
        </p:spPr>
        <p:txBody>
          <a:bodyPr>
            <a:normAutofit/>
          </a:bodyPr>
          <a:lstStyle/>
          <a:p>
            <a:r>
              <a:rPr lang="en-US" sz="1350" dirty="0"/>
              <a:t>Backpropagation, the master algorithm used to train deep neural networks, works by propagating a feedback signal from the output loss down to earlier layers. </a:t>
            </a:r>
          </a:p>
          <a:p>
            <a:r>
              <a:rPr lang="en-US" sz="1350" dirty="0"/>
              <a:t>If this feedback signal has to be propagated through a deep stack of layers, the signal may become tenuous or even be lost entirely, rendering the network  untrainable. </a:t>
            </a:r>
          </a:p>
          <a:p>
            <a:r>
              <a:rPr lang="en-US" sz="1350" dirty="0"/>
              <a:t>This issue is known as vanishing gradients </a:t>
            </a:r>
            <a:r>
              <a:rPr lang="en-US" sz="1350" dirty="0" smtClean="0"/>
              <a:t>.</a:t>
            </a:r>
          </a:p>
          <a:p>
            <a:r>
              <a:rPr lang="en-NZ" sz="1400" dirty="0"/>
              <a:t>Vanishing gradients make your model only remember recent events and forget the more distant past</a:t>
            </a:r>
          </a:p>
          <a:p>
            <a:r>
              <a:rPr lang="en-NZ" sz="1400" dirty="0"/>
              <a:t>But in some sequences, what happened in the distant past is very relevant to understand the present time point</a:t>
            </a:r>
            <a:endParaRPr lang="en-US" sz="1400" dirty="0"/>
          </a:p>
          <a:p>
            <a:endParaRPr lang="en-US" sz="1350" dirty="0"/>
          </a:p>
        </p:txBody>
      </p:sp>
      <p:pic>
        <p:nvPicPr>
          <p:cNvPr id="4" name="Picture 3"/>
          <p:cNvPicPr>
            <a:picLocks noChangeAspect="1"/>
          </p:cNvPicPr>
          <p:nvPr/>
        </p:nvPicPr>
        <p:blipFill rotWithShape="1">
          <a:blip r:embed="rId3"/>
          <a:srcRect t="31705"/>
          <a:stretch/>
        </p:blipFill>
        <p:spPr>
          <a:xfrm>
            <a:off x="706759" y="4087690"/>
            <a:ext cx="8275349" cy="2446459"/>
          </a:xfrm>
          <a:prstGeom prst="rect">
            <a:avLst/>
          </a:prstGeom>
        </p:spPr>
      </p:pic>
      <p:pic>
        <p:nvPicPr>
          <p:cNvPr id="5" name="Picture 4"/>
          <p:cNvPicPr>
            <a:picLocks noChangeAspect="1"/>
          </p:cNvPicPr>
          <p:nvPr/>
        </p:nvPicPr>
        <p:blipFill rotWithShape="1">
          <a:blip r:embed="rId4"/>
          <a:srcRect l="49244" r="4224"/>
          <a:stretch/>
        </p:blipFill>
        <p:spPr>
          <a:xfrm>
            <a:off x="6143625" y="214956"/>
            <a:ext cx="2735875" cy="3219286"/>
          </a:xfrm>
          <a:prstGeom prst="rect">
            <a:avLst/>
          </a:prstGeom>
        </p:spPr>
      </p:pic>
    </p:spTree>
    <p:extLst>
      <p:ext uri="{BB962C8B-B14F-4D97-AF65-F5344CB8AC3E}">
        <p14:creationId xmlns:p14="http://schemas.microsoft.com/office/powerpoint/2010/main" val="23892304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72100" cy="1325563"/>
          </a:xfrm>
        </p:spPr>
        <p:txBody>
          <a:bodyPr>
            <a:normAutofit/>
          </a:bodyPr>
          <a:lstStyle/>
          <a:p>
            <a:r>
              <a:rPr lang="en-NZ" sz="2800" dirty="0"/>
              <a:t>How to address vanishing gradients: LSTM (long short-term memory</a:t>
            </a:r>
            <a:r>
              <a:rPr lang="en-NZ" sz="2800" dirty="0" smtClean="0"/>
              <a:t>)</a:t>
            </a:r>
            <a:endParaRPr lang="en-US" sz="2800" dirty="0"/>
          </a:p>
        </p:txBody>
      </p:sp>
      <p:sp>
        <p:nvSpPr>
          <p:cNvPr id="3" name="Content Placeholder 2"/>
          <p:cNvSpPr>
            <a:spLocks noGrp="1"/>
          </p:cNvSpPr>
          <p:nvPr>
            <p:ph idx="1"/>
          </p:nvPr>
        </p:nvSpPr>
        <p:spPr>
          <a:xfrm>
            <a:off x="352425" y="1609104"/>
            <a:ext cx="8791575" cy="1648447"/>
          </a:xfrm>
        </p:spPr>
        <p:txBody>
          <a:bodyPr>
            <a:normAutofit/>
          </a:bodyPr>
          <a:lstStyle/>
          <a:p>
            <a:r>
              <a:rPr lang="en-NZ" dirty="0"/>
              <a:t>An LSTM substitutes a traditional neural net with an LSTM cell</a:t>
            </a:r>
          </a:p>
          <a:p>
            <a:r>
              <a:rPr lang="en-NZ" dirty="0"/>
              <a:t>This greatly reduces the vanishing gradient problem</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6" y="3039349"/>
            <a:ext cx="2154116" cy="1759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543" y="4798732"/>
            <a:ext cx="1912329" cy="1667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5"/>
          <a:stretch>
            <a:fillRect/>
          </a:stretch>
        </p:blipFill>
        <p:spPr>
          <a:xfrm>
            <a:off x="7752773" y="85726"/>
            <a:ext cx="1043564" cy="1350806"/>
          </a:xfrm>
          <a:prstGeom prst="rect">
            <a:avLst/>
          </a:prstGeom>
        </p:spPr>
      </p:pic>
      <p:sp>
        <p:nvSpPr>
          <p:cNvPr id="6" name="Rectangle 5"/>
          <p:cNvSpPr/>
          <p:nvPr/>
        </p:nvSpPr>
        <p:spPr>
          <a:xfrm>
            <a:off x="7547529" y="1427104"/>
            <a:ext cx="1454052" cy="276999"/>
          </a:xfrm>
          <a:prstGeom prst="rect">
            <a:avLst/>
          </a:prstGeom>
        </p:spPr>
        <p:txBody>
          <a:bodyPr wrap="none">
            <a:spAutoFit/>
          </a:bodyPr>
          <a:lstStyle/>
          <a:p>
            <a:r>
              <a:rPr lang="en-US" sz="1200" dirty="0"/>
              <a:t>Jürgen </a:t>
            </a:r>
            <a:r>
              <a:rPr lang="en-US" sz="1200" dirty="0" err="1"/>
              <a:t>Schmidhuber</a:t>
            </a:r>
            <a:endParaRPr lang="en-US" sz="1200" dirty="0"/>
          </a:p>
        </p:txBody>
      </p:sp>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7966" y="3257551"/>
            <a:ext cx="3280043" cy="2496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2200" y="4555110"/>
            <a:ext cx="414338" cy="378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6614128" y="4605918"/>
            <a:ext cx="2393156" cy="300082"/>
          </a:xfrm>
          <a:prstGeom prst="rect">
            <a:avLst/>
          </a:prstGeom>
          <a:noFill/>
        </p:spPr>
        <p:txBody>
          <a:bodyPr wrap="square" rtlCol="0">
            <a:spAutoFit/>
          </a:bodyPr>
          <a:lstStyle/>
          <a:p>
            <a:r>
              <a:rPr lang="en-NZ" sz="1350" dirty="0"/>
              <a:t>Memory: matrix of values</a:t>
            </a:r>
            <a:endParaRPr lang="en-US" sz="1350" dirty="0"/>
          </a:p>
        </p:txBody>
      </p:sp>
      <p:pic>
        <p:nvPicPr>
          <p:cNvPr id="11"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29350" y="4978192"/>
            <a:ext cx="300038" cy="385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6636545" y="5044217"/>
            <a:ext cx="2393156" cy="300082"/>
          </a:xfrm>
          <a:prstGeom prst="rect">
            <a:avLst/>
          </a:prstGeom>
          <a:noFill/>
        </p:spPr>
        <p:txBody>
          <a:bodyPr wrap="square" rtlCol="0">
            <a:spAutoFit/>
          </a:bodyPr>
          <a:lstStyle/>
          <a:p>
            <a:r>
              <a:rPr lang="en-NZ" sz="1350" dirty="0"/>
              <a:t>Inputs coming into the memory</a:t>
            </a:r>
            <a:endParaRPr lang="en-US" sz="1350" dirty="0"/>
          </a:p>
        </p:txBody>
      </p:sp>
      <p:pic>
        <p:nvPicPr>
          <p:cNvPr id="1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4223" y="5405339"/>
            <a:ext cx="457200" cy="500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750844" y="5516871"/>
            <a:ext cx="2393156" cy="300082"/>
          </a:xfrm>
          <a:prstGeom prst="rect">
            <a:avLst/>
          </a:prstGeom>
          <a:noFill/>
        </p:spPr>
        <p:txBody>
          <a:bodyPr wrap="square" rtlCol="0">
            <a:spAutoFit/>
          </a:bodyPr>
          <a:lstStyle/>
          <a:p>
            <a:r>
              <a:rPr lang="en-NZ" sz="1350" dirty="0"/>
              <a:t>Gate</a:t>
            </a:r>
            <a:endParaRPr lang="en-US" sz="1350" dirty="0"/>
          </a:p>
        </p:txBody>
      </p:sp>
      <p:sp>
        <p:nvSpPr>
          <p:cNvPr id="15" name="TextBox 14"/>
          <p:cNvSpPr txBox="1"/>
          <p:nvPr/>
        </p:nvSpPr>
        <p:spPr>
          <a:xfrm>
            <a:off x="6750844" y="6106910"/>
            <a:ext cx="2393156" cy="300082"/>
          </a:xfrm>
          <a:prstGeom prst="rect">
            <a:avLst/>
          </a:prstGeom>
          <a:noFill/>
        </p:spPr>
        <p:txBody>
          <a:bodyPr wrap="square" rtlCol="0">
            <a:spAutoFit/>
          </a:bodyPr>
          <a:lstStyle/>
          <a:p>
            <a:r>
              <a:rPr lang="en-NZ" sz="1350" dirty="0"/>
              <a:t>Outputs coming out of memory</a:t>
            </a:r>
            <a:endParaRPr lang="en-US" sz="1350" dirty="0"/>
          </a:p>
        </p:txBody>
      </p:sp>
      <p:pic>
        <p:nvPicPr>
          <p:cNvPr id="16"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61373" y="5940996"/>
            <a:ext cx="400050" cy="442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137966" y="2611501"/>
            <a:ext cx="4572000" cy="646331"/>
          </a:xfrm>
          <a:prstGeom prst="rect">
            <a:avLst/>
          </a:prstGeom>
        </p:spPr>
        <p:txBody>
          <a:bodyPr>
            <a:spAutoFit/>
          </a:bodyPr>
          <a:lstStyle/>
          <a:p>
            <a:r>
              <a:rPr lang="en-US" dirty="0"/>
              <a:t>Here is one way of writing that idea as a computational diagram of gates</a:t>
            </a:r>
          </a:p>
        </p:txBody>
      </p:sp>
    </p:spTree>
    <p:extLst>
      <p:ext uri="{BB962C8B-B14F-4D97-AF65-F5344CB8AC3E}">
        <p14:creationId xmlns:p14="http://schemas.microsoft.com/office/powerpoint/2010/main" val="154049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5"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4627"/>
          <a:stretch/>
        </p:blipFill>
        <p:spPr>
          <a:xfrm>
            <a:off x="1888333" y="3133725"/>
            <a:ext cx="5422106" cy="3187704"/>
          </a:xfrm>
          <a:prstGeom prst="rect">
            <a:avLst/>
          </a:prstGeom>
        </p:spPr>
      </p:pic>
      <p:sp>
        <p:nvSpPr>
          <p:cNvPr id="5" name="Rectangle 4"/>
          <p:cNvSpPr/>
          <p:nvPr/>
        </p:nvSpPr>
        <p:spPr>
          <a:xfrm>
            <a:off x="1659732" y="5019675"/>
            <a:ext cx="857250" cy="13017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p:cNvPicPr>
            <a:picLocks noChangeAspect="1"/>
          </p:cNvPicPr>
          <p:nvPr/>
        </p:nvPicPr>
        <p:blipFill rotWithShape="1">
          <a:blip r:embed="rId4"/>
          <a:srcRect l="3448" b="22237"/>
          <a:stretch/>
        </p:blipFill>
        <p:spPr>
          <a:xfrm>
            <a:off x="3073369" y="1441207"/>
            <a:ext cx="2400302" cy="1543051"/>
          </a:xfrm>
          <a:prstGeom prst="rect">
            <a:avLst/>
          </a:prstGeom>
        </p:spPr>
      </p:pic>
      <p:pic>
        <p:nvPicPr>
          <p:cNvPr id="7" name="Picture 6"/>
          <p:cNvPicPr>
            <a:picLocks noChangeAspect="1"/>
          </p:cNvPicPr>
          <p:nvPr/>
        </p:nvPicPr>
        <p:blipFill rotWithShape="1">
          <a:blip r:embed="rId4"/>
          <a:srcRect t="79757" r="23814"/>
          <a:stretch/>
        </p:blipFill>
        <p:spPr>
          <a:xfrm>
            <a:off x="5473672" y="1876426"/>
            <a:ext cx="2525315" cy="535564"/>
          </a:xfrm>
          <a:prstGeom prst="rect">
            <a:avLst/>
          </a:prstGeom>
        </p:spPr>
      </p:pic>
      <p:sp>
        <p:nvSpPr>
          <p:cNvPr id="8" name="Title 1"/>
          <p:cNvSpPr>
            <a:spLocks noGrp="1"/>
          </p:cNvSpPr>
          <p:nvPr>
            <p:ph type="title"/>
          </p:nvPr>
        </p:nvSpPr>
        <p:spPr>
          <a:xfrm>
            <a:off x="240507" y="89740"/>
            <a:ext cx="7758480" cy="1214418"/>
          </a:xfrm>
        </p:spPr>
        <p:txBody>
          <a:bodyPr>
            <a:noAutofit/>
          </a:bodyPr>
          <a:lstStyle/>
          <a:p>
            <a:r>
              <a:rPr lang="en-US" sz="2400" dirty="0" smtClean="0"/>
              <a:t>The </a:t>
            </a:r>
            <a:r>
              <a:rPr lang="en-US" sz="2400" dirty="0"/>
              <a:t>LSTM </a:t>
            </a:r>
            <a:r>
              <a:rPr lang="en-US" sz="2400" dirty="0" smtClean="0"/>
              <a:t>cell will </a:t>
            </a:r>
            <a:r>
              <a:rPr lang="en-US" sz="2400" dirty="0"/>
              <a:t>be better able to remember a piece of information and keep it saved for many </a:t>
            </a:r>
            <a:r>
              <a:rPr lang="en-US" sz="2400" dirty="0" err="1"/>
              <a:t>timesteps</a:t>
            </a:r>
            <a:r>
              <a:rPr lang="en-US" sz="2400" dirty="0"/>
              <a:t>.</a:t>
            </a:r>
          </a:p>
        </p:txBody>
      </p:sp>
    </p:spTree>
    <p:extLst>
      <p:ext uri="{BB962C8B-B14F-4D97-AF65-F5344CB8AC3E}">
        <p14:creationId xmlns:p14="http://schemas.microsoft.com/office/powerpoint/2010/main" val="25886620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337" y="160312"/>
            <a:ext cx="8472487" cy="506438"/>
          </a:xfrm>
        </p:spPr>
        <p:txBody>
          <a:bodyPr>
            <a:noAutofit/>
          </a:bodyPr>
          <a:lstStyle/>
          <a:p>
            <a:r>
              <a:rPr lang="en-US" sz="2400" dirty="0" smtClean="0"/>
              <a:t>End to end training – neural encoder-decoder architectures </a:t>
            </a:r>
            <a:endParaRPr lang="en-US" sz="2400" dirty="0"/>
          </a:p>
        </p:txBody>
      </p:sp>
      <p:pic>
        <p:nvPicPr>
          <p:cNvPr id="4" name="Picture 3"/>
          <p:cNvPicPr>
            <a:picLocks noChangeAspect="1"/>
          </p:cNvPicPr>
          <p:nvPr/>
        </p:nvPicPr>
        <p:blipFill rotWithShape="1">
          <a:blip r:embed="rId3"/>
          <a:srcRect t="40201"/>
          <a:stretch/>
        </p:blipFill>
        <p:spPr>
          <a:xfrm>
            <a:off x="2486025" y="1002793"/>
            <a:ext cx="4617392" cy="1764219"/>
          </a:xfrm>
          <a:prstGeom prst="rect">
            <a:avLst/>
          </a:prstGeom>
        </p:spPr>
      </p:pic>
      <p:pic>
        <p:nvPicPr>
          <p:cNvPr id="3" name="Picture 2"/>
          <p:cNvPicPr>
            <a:picLocks noChangeAspect="1"/>
          </p:cNvPicPr>
          <p:nvPr/>
        </p:nvPicPr>
        <p:blipFill rotWithShape="1">
          <a:blip r:embed="rId4"/>
          <a:srcRect l="2260" t="29301" r="210"/>
          <a:stretch/>
        </p:blipFill>
        <p:spPr>
          <a:xfrm>
            <a:off x="844794" y="3086100"/>
            <a:ext cx="7943370" cy="3566297"/>
          </a:xfrm>
          <a:prstGeom prst="rect">
            <a:avLst/>
          </a:prstGeom>
        </p:spPr>
      </p:pic>
    </p:spTree>
    <p:extLst>
      <p:ext uri="{BB962C8B-B14F-4D97-AF65-F5344CB8AC3E}">
        <p14:creationId xmlns:p14="http://schemas.microsoft.com/office/powerpoint/2010/main" val="349170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a:t>What can you do with an LSTM based RNN</a:t>
            </a:r>
            <a:r>
              <a:rPr lang="en-NZ" dirty="0" smtClean="0"/>
              <a:t>?</a:t>
            </a:r>
            <a:endParaRPr lang="en-US" dirty="0"/>
          </a:p>
        </p:txBody>
      </p:sp>
      <p:sp>
        <p:nvSpPr>
          <p:cNvPr id="3" name="Content Placeholder 2"/>
          <p:cNvSpPr>
            <a:spLocks noGrp="1"/>
          </p:cNvSpPr>
          <p:nvPr>
            <p:ph idx="1"/>
          </p:nvPr>
        </p:nvSpPr>
        <p:spPr>
          <a:xfrm>
            <a:off x="519113" y="1874044"/>
            <a:ext cx="8105774" cy="841478"/>
          </a:xfrm>
        </p:spPr>
        <p:txBody>
          <a:bodyPr>
            <a:noAutofit/>
          </a:bodyPr>
          <a:lstStyle/>
          <a:p>
            <a:r>
              <a:rPr lang="en-US" sz="1800" dirty="0"/>
              <a:t>LSTMs as generative models</a:t>
            </a:r>
          </a:p>
          <a:p>
            <a:r>
              <a:rPr lang="en-US" sz="1800" dirty="0" smtClean="0"/>
              <a:t>You </a:t>
            </a:r>
            <a:r>
              <a:rPr lang="en-US" sz="1800" dirty="0"/>
              <a:t>can build and train sequence-to-sequence neural network </a:t>
            </a:r>
            <a:r>
              <a:rPr lang="en-US" sz="1800" dirty="0" smtClean="0"/>
              <a:t>using LSTMs</a:t>
            </a:r>
          </a:p>
          <a:p>
            <a:r>
              <a:rPr lang="en-US" sz="1800" dirty="0" smtClean="0"/>
              <a:t>Such </a:t>
            </a:r>
            <a:r>
              <a:rPr lang="en-US" sz="1800" dirty="0"/>
              <a:t>models are useful for machine translation</a:t>
            </a:r>
            <a:r>
              <a:rPr lang="en-US" sz="1800" dirty="0" smtClean="0"/>
              <a:t>, parsers</a:t>
            </a:r>
            <a:r>
              <a:rPr lang="en-US" sz="1800" dirty="0"/>
              <a:t>, </a:t>
            </a:r>
            <a:r>
              <a:rPr lang="en-US" sz="1800" dirty="0" smtClean="0"/>
              <a:t>music generation…</a:t>
            </a:r>
          </a:p>
          <a:p>
            <a:r>
              <a:rPr lang="en-US" sz="1800" dirty="0" smtClean="0"/>
              <a:t>And as </a:t>
            </a:r>
            <a:r>
              <a:rPr lang="en-US" sz="1800" dirty="0" err="1" smtClean="0">
                <a:solidFill>
                  <a:srgbClr val="FF0000"/>
                </a:solidFill>
              </a:rPr>
              <a:t>chatbots</a:t>
            </a:r>
            <a:r>
              <a:rPr lang="en-US" sz="1800" dirty="0" smtClean="0">
                <a:solidFill>
                  <a:srgbClr val="FF0000"/>
                </a:solidFill>
              </a:rPr>
              <a:t> </a:t>
            </a:r>
            <a:r>
              <a:rPr lang="en-US" sz="1800" dirty="0">
                <a:solidFill>
                  <a:srgbClr val="FF0000"/>
                </a:solidFill>
              </a:rPr>
              <a:t>(conversational agents)</a:t>
            </a:r>
            <a:endParaRPr lang="en-US" sz="1800" dirty="0"/>
          </a:p>
        </p:txBody>
      </p:sp>
      <p:pic>
        <p:nvPicPr>
          <p:cNvPr id="4" name="Picture 3"/>
          <p:cNvPicPr>
            <a:picLocks noChangeAspect="1"/>
          </p:cNvPicPr>
          <p:nvPr/>
        </p:nvPicPr>
        <p:blipFill>
          <a:blip r:embed="rId3"/>
          <a:stretch>
            <a:fillRect/>
          </a:stretch>
        </p:blipFill>
        <p:spPr>
          <a:xfrm>
            <a:off x="1580240" y="3710688"/>
            <a:ext cx="6324314" cy="3147312"/>
          </a:xfrm>
          <a:prstGeom prst="rect">
            <a:avLst/>
          </a:prstGeom>
        </p:spPr>
      </p:pic>
    </p:spTree>
    <p:extLst>
      <p:ext uri="{BB962C8B-B14F-4D97-AF65-F5344CB8AC3E}">
        <p14:creationId xmlns:p14="http://schemas.microsoft.com/office/powerpoint/2010/main" val="33184727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2095500" cy="1325563"/>
          </a:xfrm>
        </p:spPr>
        <p:txBody>
          <a:bodyPr/>
          <a:lstStyle/>
          <a:p>
            <a:r>
              <a:rPr lang="en-US" dirty="0" smtClean="0"/>
              <a:t>GRUs</a:t>
            </a:r>
            <a:endParaRPr lang="en-US" dirty="0"/>
          </a:p>
        </p:txBody>
      </p:sp>
      <p:sp>
        <p:nvSpPr>
          <p:cNvPr id="3" name="Content Placeholder 2"/>
          <p:cNvSpPr>
            <a:spLocks noGrp="1"/>
          </p:cNvSpPr>
          <p:nvPr>
            <p:ph idx="1"/>
          </p:nvPr>
        </p:nvSpPr>
        <p:spPr/>
        <p:txBody>
          <a:bodyPr>
            <a:normAutofit/>
          </a:bodyPr>
          <a:lstStyle/>
          <a:p>
            <a:r>
              <a:rPr lang="en-US" dirty="0"/>
              <a:t>Gated recurrent units (GRUs) are a gating mechanism in recurrent neural networks, introduced in 2014 by </a:t>
            </a:r>
            <a:r>
              <a:rPr lang="en-US" dirty="0" err="1"/>
              <a:t>Kyunghyun</a:t>
            </a:r>
            <a:r>
              <a:rPr lang="en-US" dirty="0"/>
              <a:t> Cho et al</a:t>
            </a:r>
            <a:r>
              <a:rPr lang="en-US" dirty="0" smtClean="0"/>
              <a:t>.</a:t>
            </a:r>
          </a:p>
          <a:p>
            <a:r>
              <a:rPr lang="en-US" dirty="0" smtClean="0"/>
              <a:t>Their </a:t>
            </a:r>
            <a:r>
              <a:rPr lang="en-US" dirty="0"/>
              <a:t>performance on </a:t>
            </a:r>
            <a:r>
              <a:rPr lang="en-US" dirty="0" smtClean="0"/>
              <a:t>some sequence data (speech </a:t>
            </a:r>
            <a:r>
              <a:rPr lang="en-US" dirty="0"/>
              <a:t>signal </a:t>
            </a:r>
            <a:r>
              <a:rPr lang="en-US" dirty="0" smtClean="0"/>
              <a:t>modeling for instance) </a:t>
            </a:r>
            <a:r>
              <a:rPr lang="en-US" dirty="0"/>
              <a:t>was found to be similar to that of long short-term memory (LSTM). </a:t>
            </a:r>
            <a:endParaRPr lang="en-US" dirty="0" smtClean="0"/>
          </a:p>
          <a:p>
            <a:r>
              <a:rPr lang="en-US" dirty="0" smtClean="0"/>
              <a:t>GRUs also exhibit </a:t>
            </a:r>
            <a:r>
              <a:rPr lang="en-US" dirty="0"/>
              <a:t>better performance on smaller </a:t>
            </a:r>
            <a:r>
              <a:rPr lang="en-US" dirty="0" smtClean="0"/>
              <a:t>datasets.</a:t>
            </a:r>
            <a:endParaRPr lang="en-US" dirty="0"/>
          </a:p>
          <a:p>
            <a:r>
              <a:rPr lang="en-US" dirty="0" smtClean="0"/>
              <a:t>They </a:t>
            </a:r>
            <a:r>
              <a:rPr lang="en-US" dirty="0"/>
              <a:t>have fewer parameters than LSTM, as they lack an output </a:t>
            </a:r>
            <a:r>
              <a:rPr lang="en-US" dirty="0" smtClean="0"/>
              <a:t>gate and are cheaper to train</a:t>
            </a:r>
          </a:p>
          <a:p>
            <a:r>
              <a:rPr lang="en-US" dirty="0" smtClean="0"/>
              <a:t>They are computationally cheaper to run in a model</a:t>
            </a:r>
            <a:endParaRPr lang="en-US" dirty="0"/>
          </a:p>
        </p:txBody>
      </p:sp>
      <p:pic>
        <p:nvPicPr>
          <p:cNvPr id="1026" name="Picture 2" descr="https://upload.wikimedia.org/wikipedia/commons/thumb/3/37/Gated_Recurrent_Unit%2C_base_type.svg/780px-Gated_Recurrent_Unit%2C_base_typ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25" y="171450"/>
            <a:ext cx="3308349" cy="165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2213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Generative models</a:t>
            </a:r>
            <a:endParaRPr lang="en-NZ" dirty="0"/>
          </a:p>
        </p:txBody>
      </p:sp>
      <p:sp>
        <p:nvSpPr>
          <p:cNvPr id="3" name="Content Placeholder 2"/>
          <p:cNvSpPr>
            <a:spLocks noGrp="1"/>
          </p:cNvSpPr>
          <p:nvPr>
            <p:ph idx="1"/>
          </p:nvPr>
        </p:nvSpPr>
        <p:spPr/>
        <p:txBody>
          <a:bodyPr/>
          <a:lstStyle/>
          <a:p>
            <a:endParaRPr lang="en-NZ"/>
          </a:p>
        </p:txBody>
      </p:sp>
    </p:spTree>
    <p:extLst>
      <p:ext uri="{BB962C8B-B14F-4D97-AF65-F5344CB8AC3E}">
        <p14:creationId xmlns:p14="http://schemas.microsoft.com/office/powerpoint/2010/main" val="36729159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Approaches </a:t>
            </a:r>
            <a:r>
              <a:rPr lang="en-US" sz="3600" dirty="0"/>
              <a:t>to generative models</a:t>
            </a:r>
          </a:p>
        </p:txBody>
      </p:sp>
      <p:sp>
        <p:nvSpPr>
          <p:cNvPr id="3" name="Content Placeholder 2"/>
          <p:cNvSpPr>
            <a:spLocks noGrp="1"/>
          </p:cNvSpPr>
          <p:nvPr>
            <p:ph idx="1"/>
          </p:nvPr>
        </p:nvSpPr>
        <p:spPr/>
        <p:txBody>
          <a:bodyPr>
            <a:normAutofit/>
          </a:bodyPr>
          <a:lstStyle/>
          <a:p>
            <a:r>
              <a:rPr lang="en-US" dirty="0"/>
              <a:t>To train a generative model we first collect a large amount of data in some domain (e.g., think millions of images, sentences, or sounds, etc.) and then </a:t>
            </a:r>
            <a:r>
              <a:rPr lang="en-US" b="1" dirty="0"/>
              <a:t>train a model to generate data like </a:t>
            </a:r>
            <a:r>
              <a:rPr lang="en-US" b="1" dirty="0" smtClean="0"/>
              <a:t>it</a:t>
            </a:r>
          </a:p>
          <a:p>
            <a:r>
              <a:rPr lang="en-US" dirty="0" smtClean="0"/>
              <a:t>There are two main approaches to generative models:</a:t>
            </a:r>
          </a:p>
          <a:p>
            <a:pPr marL="685800" lvl="1" indent="-342900">
              <a:buFont typeface="+mj-lt"/>
              <a:buAutoNum type="arabicPeriod"/>
            </a:pPr>
            <a:r>
              <a:rPr lang="en-US" dirty="0" smtClean="0"/>
              <a:t>Generative </a:t>
            </a:r>
            <a:r>
              <a:rPr lang="en-US" dirty="0"/>
              <a:t>Adversarial Networks (GANs), </a:t>
            </a:r>
            <a:r>
              <a:rPr lang="en-US" dirty="0" smtClean="0"/>
              <a:t>pose </a:t>
            </a:r>
            <a:r>
              <a:rPr lang="en-US" dirty="0"/>
              <a:t>the training process as a game between two separate networks: a generator network </a:t>
            </a:r>
            <a:r>
              <a:rPr lang="en-US" dirty="0" smtClean="0"/>
              <a:t>and </a:t>
            </a:r>
            <a:r>
              <a:rPr lang="en-US" dirty="0"/>
              <a:t>a second discriminative network that tries to classify samples as either coming from the true distribution </a:t>
            </a:r>
            <a:r>
              <a:rPr lang="en-US" dirty="0" smtClean="0"/>
              <a:t>or the model distribution. Every </a:t>
            </a:r>
            <a:r>
              <a:rPr lang="en-US" dirty="0"/>
              <a:t>time the discriminator notices a difference between the two distributions the generator adjusts its parameters slightly to make it go away, until at the end (in theory) the generator exactly reproduces the true data distribution and the discriminator is guessing at random, unable to find a </a:t>
            </a:r>
            <a:r>
              <a:rPr lang="en-US" dirty="0" smtClean="0"/>
              <a:t>difference.</a:t>
            </a:r>
          </a:p>
          <a:p>
            <a:pPr marL="685800" lvl="1" indent="-342900">
              <a:buFont typeface="+mj-lt"/>
              <a:buAutoNum type="arabicPeriod"/>
            </a:pPr>
            <a:r>
              <a:rPr lang="en-US" dirty="0" err="1" smtClean="0"/>
              <a:t>Variational</a:t>
            </a:r>
            <a:r>
              <a:rPr lang="en-US" dirty="0" smtClean="0"/>
              <a:t> </a:t>
            </a:r>
            <a:r>
              <a:rPr lang="en-US" dirty="0" err="1"/>
              <a:t>Autoencoders</a:t>
            </a:r>
            <a:r>
              <a:rPr lang="en-US" dirty="0"/>
              <a:t> (VAEs) allow us to formalize this problem in the framework of probabilistic graphical models where we are maximizing a lower bound on the log likelihood of the data</a:t>
            </a:r>
            <a:r>
              <a:rPr lang="en-US" dirty="0" smtClean="0"/>
              <a:t>.</a:t>
            </a:r>
          </a:p>
        </p:txBody>
      </p:sp>
    </p:spTree>
    <p:extLst>
      <p:ext uri="{BB962C8B-B14F-4D97-AF65-F5344CB8AC3E}">
        <p14:creationId xmlns:p14="http://schemas.microsoft.com/office/powerpoint/2010/main" val="18119448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71490"/>
            <a:ext cx="7886700" cy="420182"/>
          </a:xfrm>
        </p:spPr>
        <p:txBody>
          <a:bodyPr>
            <a:normAutofit fontScale="90000"/>
          </a:bodyPr>
          <a:lstStyle/>
          <a:p>
            <a:r>
              <a:rPr lang="en-US" dirty="0" smtClean="0"/>
              <a:t>Encoder and decoder network</a:t>
            </a:r>
            <a:endParaRPr lang="en-US" dirty="0"/>
          </a:p>
        </p:txBody>
      </p:sp>
      <p:sp>
        <p:nvSpPr>
          <p:cNvPr id="3" name="Content Placeholder 2"/>
          <p:cNvSpPr>
            <a:spLocks noGrp="1"/>
          </p:cNvSpPr>
          <p:nvPr>
            <p:ph idx="1"/>
          </p:nvPr>
        </p:nvSpPr>
        <p:spPr>
          <a:xfrm>
            <a:off x="628649" y="900468"/>
            <a:ext cx="7886700" cy="4351338"/>
          </a:xfrm>
        </p:spPr>
        <p:txBody>
          <a:bodyPr>
            <a:noAutofit/>
          </a:bodyPr>
          <a:lstStyle/>
          <a:p>
            <a:r>
              <a:rPr lang="en-US" sz="2000" dirty="0" smtClean="0"/>
              <a:t>A </a:t>
            </a:r>
            <a:r>
              <a:rPr lang="en-US" sz="2000" dirty="0"/>
              <a:t>type of network that aims </a:t>
            </a:r>
            <a:r>
              <a:rPr lang="en-US" sz="2000" dirty="0" smtClean="0"/>
              <a:t>to encode </a:t>
            </a:r>
            <a:r>
              <a:rPr lang="en-US" sz="2000" dirty="0"/>
              <a:t>an input to a low-dimensional latent space and then decode it </a:t>
            </a:r>
            <a:r>
              <a:rPr lang="en-US" sz="2000" dirty="0" smtClean="0"/>
              <a:t>back</a:t>
            </a:r>
          </a:p>
          <a:p>
            <a:r>
              <a:rPr lang="en-US" sz="2000" dirty="0"/>
              <a:t>A classical image </a:t>
            </a:r>
            <a:r>
              <a:rPr lang="en-US" sz="2000" dirty="0" err="1"/>
              <a:t>autoencoder</a:t>
            </a:r>
            <a:r>
              <a:rPr lang="en-US" sz="2000" dirty="0"/>
              <a:t> takes an image, maps it to a latent vector space </a:t>
            </a:r>
            <a:r>
              <a:rPr lang="en-US" sz="2000" dirty="0" smtClean="0"/>
              <a:t>via an </a:t>
            </a:r>
            <a:r>
              <a:rPr lang="en-US" sz="2000" dirty="0"/>
              <a:t>encoder module, and then decodes it back to an output with the same </a:t>
            </a:r>
            <a:r>
              <a:rPr lang="en-US" sz="2000" dirty="0" smtClean="0"/>
              <a:t>dimensions as </a:t>
            </a:r>
            <a:r>
              <a:rPr lang="en-US" sz="2000" dirty="0"/>
              <a:t>the original image, via a decoder </a:t>
            </a:r>
            <a:r>
              <a:rPr lang="en-US" sz="2000" dirty="0" smtClean="0"/>
              <a:t>module</a:t>
            </a:r>
          </a:p>
          <a:p>
            <a:r>
              <a:rPr lang="en-US" sz="2000" dirty="0"/>
              <a:t>It’s then trained </a:t>
            </a:r>
            <a:r>
              <a:rPr lang="en-US" sz="2000" dirty="0" smtClean="0"/>
              <a:t>by using </a:t>
            </a:r>
            <a:r>
              <a:rPr lang="en-US" sz="2000" dirty="0"/>
              <a:t>as target data the same images as the input images, meaning the </a:t>
            </a:r>
            <a:r>
              <a:rPr lang="en-US" sz="2000" dirty="0" err="1" smtClean="0"/>
              <a:t>autoencoder</a:t>
            </a:r>
            <a:r>
              <a:rPr lang="en-US" sz="2000" dirty="0" smtClean="0"/>
              <a:t> learns </a:t>
            </a:r>
            <a:r>
              <a:rPr lang="en-US" sz="2000" dirty="0"/>
              <a:t>to reconstruct the original inputs. </a:t>
            </a:r>
            <a:endParaRPr lang="en-US" sz="2000" dirty="0" smtClean="0"/>
          </a:p>
          <a:p>
            <a:r>
              <a:rPr lang="en-US" sz="2000" dirty="0" smtClean="0"/>
              <a:t>Most </a:t>
            </a:r>
            <a:r>
              <a:rPr lang="en-US" sz="2000" dirty="0"/>
              <a:t>commonly, you’ll constrain the code </a:t>
            </a:r>
            <a:r>
              <a:rPr lang="en-US" sz="2000" dirty="0" smtClean="0"/>
              <a:t>to be </a:t>
            </a:r>
            <a:r>
              <a:rPr lang="en-US" sz="2000" dirty="0"/>
              <a:t>low-dimensional and sparse (mostly zeros), in which case the encoder acts as a </a:t>
            </a:r>
            <a:r>
              <a:rPr lang="en-US" sz="2000" dirty="0" smtClean="0"/>
              <a:t>way to </a:t>
            </a:r>
            <a:r>
              <a:rPr lang="en-US" sz="2000" dirty="0"/>
              <a:t>compress the input data into fewer bits of information.</a:t>
            </a:r>
          </a:p>
        </p:txBody>
      </p:sp>
      <p:pic>
        <p:nvPicPr>
          <p:cNvPr id="4" name="Picture 3"/>
          <p:cNvPicPr>
            <a:picLocks noChangeAspect="1"/>
          </p:cNvPicPr>
          <p:nvPr/>
        </p:nvPicPr>
        <p:blipFill>
          <a:blip r:embed="rId3"/>
          <a:stretch>
            <a:fillRect/>
          </a:stretch>
        </p:blipFill>
        <p:spPr>
          <a:xfrm>
            <a:off x="306899" y="4838700"/>
            <a:ext cx="8530201" cy="2019300"/>
          </a:xfrm>
          <a:prstGeom prst="rect">
            <a:avLst/>
          </a:prstGeom>
        </p:spPr>
      </p:pic>
    </p:spTree>
    <p:extLst>
      <p:ext uri="{BB962C8B-B14F-4D97-AF65-F5344CB8AC3E}">
        <p14:creationId xmlns:p14="http://schemas.microsoft.com/office/powerpoint/2010/main" val="3837438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9144000" cy="541475"/>
          </a:xfrm>
        </p:spPr>
        <p:txBody>
          <a:bodyPr>
            <a:noAutofit/>
          </a:bodyPr>
          <a:lstStyle/>
          <a:p>
            <a:r>
              <a:rPr lang="en-US" altLang="en-US" sz="2700" dirty="0"/>
              <a:t>Artificial neural </a:t>
            </a:r>
            <a:r>
              <a:rPr lang="en-US" altLang="en-US" sz="2700" dirty="0" smtClean="0"/>
              <a:t>networks: computational architecture overview</a:t>
            </a:r>
            <a:endParaRPr lang="en-NZ" sz="2700" dirty="0"/>
          </a:p>
        </p:txBody>
      </p:sp>
      <mc:AlternateContent xmlns:mc="http://schemas.openxmlformats.org/markup-compatibility/2006" xmlns:a14="http://schemas.microsoft.com/office/drawing/2010/main">
        <mc:Choice Requires="a14">
          <p:sp>
            <p:nvSpPr>
              <p:cNvPr id="5" name="TextBox 4"/>
              <p:cNvSpPr txBox="1"/>
              <p:nvPr/>
            </p:nvSpPr>
            <p:spPr>
              <a:xfrm>
                <a:off x="768818" y="993051"/>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𝑋</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68818" y="993051"/>
                <a:ext cx="206820" cy="553998"/>
              </a:xfrm>
              <a:prstGeom prst="rect">
                <a:avLst/>
              </a:prstGeom>
              <a:blipFill>
                <a:blip r:embed="rId3"/>
                <a:stretch>
                  <a:fillRect l="-2941" r="-4117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7763542" y="835979"/>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𝑦</m:t>
                      </m:r>
                    </m:oMath>
                  </m:oMathPara>
                </a14:m>
                <a:endParaRPr lang="en-US" sz="3600" dirty="0"/>
              </a:p>
            </p:txBody>
          </p:sp>
        </mc:Choice>
        <mc:Fallback xmlns="">
          <p:sp>
            <p:nvSpPr>
              <p:cNvPr id="6" name="TextBox 5"/>
              <p:cNvSpPr txBox="1">
                <a:spLocks noRot="1" noChangeAspect="1" noMove="1" noResize="1" noEditPoints="1" noAdjustHandles="1" noChangeArrowheads="1" noChangeShapeType="1" noTextEdit="1"/>
              </p:cNvSpPr>
              <p:nvPr/>
            </p:nvSpPr>
            <p:spPr>
              <a:xfrm>
                <a:off x="7763542" y="835979"/>
                <a:ext cx="185083" cy="553998"/>
              </a:xfrm>
              <a:prstGeom prst="rect">
                <a:avLst/>
              </a:prstGeom>
              <a:blipFill>
                <a:blip r:embed="rId4"/>
                <a:stretch>
                  <a:fillRect l="-3333" r="-3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Rectangle 226"/>
              <p:cNvSpPr>
                <a:spLocks noChangeArrowheads="1"/>
              </p:cNvSpPr>
              <p:nvPr/>
            </p:nvSpPr>
            <p:spPr bwMode="auto">
              <a:xfrm>
                <a:off x="378324" y="1524193"/>
                <a:ext cx="361376" cy="471985"/>
              </a:xfrm>
              <a:prstGeom prst="rect">
                <a:avLst/>
              </a:prstGeom>
              <a:solidFill>
                <a:schemeClr val="accent2">
                  <a:lumMod val="60000"/>
                  <a:lumOff val="4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r>
                        <a:rPr lang="en-NZ" altLang="en-US" sz="1800" b="0" i="1" smtClean="0">
                          <a:solidFill>
                            <a:srgbClr val="000000"/>
                          </a:solidFill>
                          <a:latin typeface="Cambria Math"/>
                          <a:sym typeface="Gill Sans" charset="0"/>
                        </a:rPr>
                        <m:t>𝑥</m:t>
                      </m:r>
                      <m:r>
                        <a:rPr lang="en-NZ" altLang="en-US" sz="1800" b="0" i="1" baseline="-25000" smtClean="0">
                          <a:solidFill>
                            <a:srgbClr val="000000"/>
                          </a:solidFill>
                          <a:latin typeface="Cambria Math"/>
                          <a:sym typeface="Gill Sans" charset="0"/>
                        </a:rPr>
                        <m:t>1</m:t>
                      </m:r>
                    </m:oMath>
                  </m:oMathPara>
                </a14:m>
                <a:endParaRPr lang="en-US" altLang="en-US" sz="1800" baseline="-25000" dirty="0">
                  <a:solidFill>
                    <a:srgbClr val="000000"/>
                  </a:solidFill>
                  <a:latin typeface="Gill Sans" charset="0"/>
                  <a:sym typeface="Gill Sans" charset="0"/>
                </a:endParaRPr>
              </a:p>
            </p:txBody>
          </p:sp>
        </mc:Choice>
        <mc:Fallback xmlns="">
          <p:sp>
            <p:nvSpPr>
              <p:cNvPr id="7" name="Rectangle 226"/>
              <p:cNvSpPr>
                <a:spLocks noRot="1" noChangeAspect="1" noMove="1" noResize="1" noEditPoints="1" noAdjustHandles="1" noChangeArrowheads="1" noChangeShapeType="1" noTextEdit="1"/>
              </p:cNvSpPr>
              <p:nvPr/>
            </p:nvSpPr>
            <p:spPr bwMode="auto">
              <a:xfrm>
                <a:off x="378324" y="1524193"/>
                <a:ext cx="361376" cy="471985"/>
              </a:xfrm>
              <a:prstGeom prst="rect">
                <a:avLst/>
              </a:prstGeom>
              <a:blipFill>
                <a:blip r:embed="rId5"/>
                <a:stretch>
                  <a:fillRect/>
                </a:stretch>
              </a:blipFill>
              <a:ln w="25400" algn="ctr">
                <a:solidFill>
                  <a:srgbClr val="000000"/>
                </a:solidFill>
                <a:round/>
                <a:headEnd/>
                <a:tailEnd/>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Rectangle 226"/>
              <p:cNvSpPr>
                <a:spLocks noChangeArrowheads="1"/>
              </p:cNvSpPr>
              <p:nvPr/>
            </p:nvSpPr>
            <p:spPr bwMode="auto">
              <a:xfrm>
                <a:off x="759324" y="1524193"/>
                <a:ext cx="361376" cy="471985"/>
              </a:xfrm>
              <a:prstGeom prst="rect">
                <a:avLst/>
              </a:prstGeom>
              <a:solidFill>
                <a:schemeClr val="accent2">
                  <a:lumMod val="60000"/>
                  <a:lumOff val="4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r>
                        <a:rPr lang="en-NZ" altLang="en-US" sz="1800" b="0" i="1" smtClean="0">
                          <a:solidFill>
                            <a:srgbClr val="000000"/>
                          </a:solidFill>
                          <a:latin typeface="Cambria Math"/>
                          <a:sym typeface="Gill Sans" charset="0"/>
                        </a:rPr>
                        <m:t>𝑥</m:t>
                      </m:r>
                      <m:r>
                        <a:rPr lang="en-NZ" altLang="en-US" sz="1800" b="0" i="1" baseline="-25000" smtClean="0">
                          <a:solidFill>
                            <a:srgbClr val="000000"/>
                          </a:solidFill>
                          <a:latin typeface="Cambria Math"/>
                          <a:sym typeface="Gill Sans" charset="0"/>
                        </a:rPr>
                        <m:t>2</m:t>
                      </m:r>
                    </m:oMath>
                  </m:oMathPara>
                </a14:m>
                <a:endParaRPr lang="en-US" altLang="en-US" sz="1800" baseline="-25000" dirty="0">
                  <a:solidFill>
                    <a:srgbClr val="000000"/>
                  </a:solidFill>
                  <a:latin typeface="Gill Sans" charset="0"/>
                  <a:sym typeface="Gill Sans" charset="0"/>
                </a:endParaRPr>
              </a:p>
            </p:txBody>
          </p:sp>
        </mc:Choice>
        <mc:Fallback xmlns="">
          <p:sp>
            <p:nvSpPr>
              <p:cNvPr id="8" name="Rectangle 226"/>
              <p:cNvSpPr>
                <a:spLocks noRot="1" noChangeAspect="1" noMove="1" noResize="1" noEditPoints="1" noAdjustHandles="1" noChangeArrowheads="1" noChangeShapeType="1" noTextEdit="1"/>
              </p:cNvSpPr>
              <p:nvPr/>
            </p:nvSpPr>
            <p:spPr bwMode="auto">
              <a:xfrm>
                <a:off x="759324" y="1524193"/>
                <a:ext cx="361376" cy="471985"/>
              </a:xfrm>
              <a:prstGeom prst="rect">
                <a:avLst/>
              </a:prstGeom>
              <a:blipFill>
                <a:blip r:embed="rId6"/>
                <a:stretch>
                  <a:fillRect/>
                </a:stretch>
              </a:blipFill>
              <a:ln w="25400" algn="ctr">
                <a:solidFill>
                  <a:srgbClr val="000000"/>
                </a:solidFill>
                <a:round/>
                <a:headEnd/>
                <a:tailEnd/>
              </a:ln>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Rectangle 226"/>
              <p:cNvSpPr>
                <a:spLocks noChangeArrowheads="1"/>
              </p:cNvSpPr>
              <p:nvPr/>
            </p:nvSpPr>
            <p:spPr bwMode="auto">
              <a:xfrm>
                <a:off x="1143412" y="1524193"/>
                <a:ext cx="361376" cy="471985"/>
              </a:xfrm>
              <a:prstGeom prst="rect">
                <a:avLst/>
              </a:prstGeom>
              <a:solidFill>
                <a:schemeClr val="accent2">
                  <a:lumMod val="60000"/>
                  <a:lumOff val="4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r>
                        <a:rPr lang="en-NZ" altLang="en-US" sz="2000" b="0" i="1" smtClean="0">
                          <a:solidFill>
                            <a:srgbClr val="000000"/>
                          </a:solidFill>
                          <a:latin typeface="Cambria Math"/>
                          <a:sym typeface="Gill Sans" charset="0"/>
                        </a:rPr>
                        <m:t>𝑥</m:t>
                      </m:r>
                      <m:r>
                        <a:rPr lang="en-NZ" altLang="en-US" sz="2000" b="0" i="1" baseline="-25000" smtClean="0">
                          <a:solidFill>
                            <a:srgbClr val="000000"/>
                          </a:solidFill>
                          <a:latin typeface="Cambria Math"/>
                          <a:sym typeface="Gill Sans" charset="0"/>
                        </a:rPr>
                        <m:t>3</m:t>
                      </m:r>
                    </m:oMath>
                  </m:oMathPara>
                </a14:m>
                <a:endParaRPr lang="en-US" altLang="en-US" sz="800" baseline="-25000" dirty="0">
                  <a:solidFill>
                    <a:srgbClr val="000000"/>
                  </a:solidFill>
                  <a:latin typeface="Gill Sans" charset="0"/>
                  <a:sym typeface="Gill Sans" charset="0"/>
                </a:endParaRPr>
              </a:p>
            </p:txBody>
          </p:sp>
        </mc:Choice>
        <mc:Fallback xmlns="">
          <p:sp>
            <p:nvSpPr>
              <p:cNvPr id="9" name="Rectangle 226"/>
              <p:cNvSpPr>
                <a:spLocks noRot="1" noChangeAspect="1" noMove="1" noResize="1" noEditPoints="1" noAdjustHandles="1" noChangeArrowheads="1" noChangeShapeType="1" noTextEdit="1"/>
              </p:cNvSpPr>
              <p:nvPr/>
            </p:nvSpPr>
            <p:spPr bwMode="auto">
              <a:xfrm>
                <a:off x="1143412" y="1524193"/>
                <a:ext cx="361376" cy="471985"/>
              </a:xfrm>
              <a:prstGeom prst="rect">
                <a:avLst/>
              </a:prstGeom>
              <a:blipFill>
                <a:blip r:embed="rId7"/>
                <a:stretch>
                  <a:fillRect l="-3175"/>
                </a:stretch>
              </a:blipFill>
              <a:ln w="25400" algn="ctr">
                <a:solidFill>
                  <a:srgbClr val="000000"/>
                </a:solidFill>
                <a:round/>
                <a:headEnd/>
                <a:tailEnd/>
              </a:ln>
            </p:spPr>
            <p:txBody>
              <a:bodyPr/>
              <a:lstStyle/>
              <a:p>
                <a:r>
                  <a:rPr lang="en-NZ">
                    <a:noFill/>
                  </a:rPr>
                  <a:t> </a:t>
                </a:r>
              </a:p>
            </p:txBody>
          </p:sp>
        </mc:Fallback>
      </mc:AlternateContent>
      <p:sp>
        <p:nvSpPr>
          <p:cNvPr id="10" name="Rectangle 226"/>
          <p:cNvSpPr>
            <a:spLocks noChangeArrowheads="1"/>
          </p:cNvSpPr>
          <p:nvPr/>
        </p:nvSpPr>
        <p:spPr bwMode="auto">
          <a:xfrm>
            <a:off x="381780" y="1996178"/>
            <a:ext cx="361376" cy="471985"/>
          </a:xfrm>
          <a:prstGeom prst="rect">
            <a:avLst/>
          </a:prstGeom>
          <a:no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1" name="Rectangle 226"/>
          <p:cNvSpPr>
            <a:spLocks noChangeArrowheads="1"/>
          </p:cNvSpPr>
          <p:nvPr/>
        </p:nvSpPr>
        <p:spPr bwMode="auto">
          <a:xfrm>
            <a:off x="762780" y="1996178"/>
            <a:ext cx="361376" cy="471985"/>
          </a:xfrm>
          <a:prstGeom prst="rect">
            <a:avLst/>
          </a:prstGeom>
          <a:no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2" name="Rectangle 226"/>
          <p:cNvSpPr>
            <a:spLocks noChangeArrowheads="1"/>
          </p:cNvSpPr>
          <p:nvPr/>
        </p:nvSpPr>
        <p:spPr bwMode="auto">
          <a:xfrm>
            <a:off x="1143780" y="1996178"/>
            <a:ext cx="361376" cy="471985"/>
          </a:xfrm>
          <a:prstGeom prst="rect">
            <a:avLst/>
          </a:prstGeom>
          <a:no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3" name="Rectangle 226"/>
          <p:cNvSpPr>
            <a:spLocks noChangeArrowheads="1"/>
          </p:cNvSpPr>
          <p:nvPr/>
        </p:nvSpPr>
        <p:spPr bwMode="auto">
          <a:xfrm>
            <a:off x="383639" y="2468163"/>
            <a:ext cx="361376" cy="471985"/>
          </a:xfrm>
          <a:prstGeom prst="rect">
            <a:avLst/>
          </a:prstGeom>
          <a:no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4" name="Rectangle 226"/>
          <p:cNvSpPr>
            <a:spLocks noChangeArrowheads="1"/>
          </p:cNvSpPr>
          <p:nvPr/>
        </p:nvSpPr>
        <p:spPr bwMode="auto">
          <a:xfrm>
            <a:off x="764639" y="2468163"/>
            <a:ext cx="361376" cy="471985"/>
          </a:xfrm>
          <a:prstGeom prst="rect">
            <a:avLst/>
          </a:prstGeom>
          <a:no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5" name="Rectangle 226"/>
          <p:cNvSpPr>
            <a:spLocks noChangeArrowheads="1"/>
          </p:cNvSpPr>
          <p:nvPr/>
        </p:nvSpPr>
        <p:spPr bwMode="auto">
          <a:xfrm>
            <a:off x="1143412" y="2468163"/>
            <a:ext cx="361376" cy="471985"/>
          </a:xfrm>
          <a:prstGeom prst="rect">
            <a:avLst/>
          </a:prstGeom>
          <a:no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6" name="Rectangle 226"/>
          <p:cNvSpPr>
            <a:spLocks noChangeArrowheads="1"/>
          </p:cNvSpPr>
          <p:nvPr/>
        </p:nvSpPr>
        <p:spPr bwMode="auto">
          <a:xfrm>
            <a:off x="378324" y="2940149"/>
            <a:ext cx="361376" cy="471985"/>
          </a:xfrm>
          <a:prstGeom prst="rect">
            <a:avLst/>
          </a:prstGeom>
          <a:no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7" name="Rectangle 226"/>
          <p:cNvSpPr>
            <a:spLocks noChangeArrowheads="1"/>
          </p:cNvSpPr>
          <p:nvPr/>
        </p:nvSpPr>
        <p:spPr bwMode="auto">
          <a:xfrm>
            <a:off x="759324" y="2940149"/>
            <a:ext cx="361376" cy="471985"/>
          </a:xfrm>
          <a:prstGeom prst="rect">
            <a:avLst/>
          </a:prstGeom>
          <a:no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8" name="Rectangle 226"/>
          <p:cNvSpPr>
            <a:spLocks noChangeArrowheads="1"/>
          </p:cNvSpPr>
          <p:nvPr/>
        </p:nvSpPr>
        <p:spPr bwMode="auto">
          <a:xfrm>
            <a:off x="1140324" y="2940149"/>
            <a:ext cx="361376" cy="471985"/>
          </a:xfrm>
          <a:prstGeom prst="rect">
            <a:avLst/>
          </a:prstGeom>
          <a:no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50" name="TextBox 49"/>
              <p:cNvSpPr txBox="1"/>
              <p:nvPr/>
            </p:nvSpPr>
            <p:spPr>
              <a:xfrm>
                <a:off x="6669532" y="1135559"/>
                <a:ext cx="206820" cy="2887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NZ" b="0" i="1" smtClean="0">
                              <a:latin typeface="Cambria Math" panose="02040503050406030204" pitchFamily="18" charset="0"/>
                            </a:rPr>
                          </m:ctrlPr>
                        </m:sSupPr>
                        <m:e>
                          <m:r>
                            <a:rPr lang="en-NZ" b="0" i="1" smtClean="0">
                              <a:latin typeface="Cambria Math" panose="02040503050406030204" pitchFamily="18" charset="0"/>
                            </a:rPr>
                            <m:t>𝑊</m:t>
                          </m:r>
                        </m:e>
                        <m:sup>
                          <m:r>
                            <a:rPr lang="en-NZ" b="0" i="1" smtClean="0">
                              <a:latin typeface="Cambria Math" panose="02040503050406030204" pitchFamily="18" charset="0"/>
                            </a:rPr>
                            <m:t>[3]</m:t>
                          </m:r>
                        </m:sup>
                      </m:sSup>
                    </m:oMath>
                  </m:oMathPara>
                </a14:m>
                <a:endParaRPr lang="en-US" dirty="0"/>
              </a:p>
            </p:txBody>
          </p:sp>
        </mc:Choice>
        <mc:Fallback xmlns="">
          <p:sp>
            <p:nvSpPr>
              <p:cNvPr id="50" name="TextBox 49"/>
              <p:cNvSpPr txBox="1">
                <a:spLocks noRot="1" noChangeAspect="1" noMove="1" noResize="1" noEditPoints="1" noAdjustHandles="1" noChangeArrowheads="1" noChangeShapeType="1" noTextEdit="1"/>
              </p:cNvSpPr>
              <p:nvPr/>
            </p:nvSpPr>
            <p:spPr>
              <a:xfrm>
                <a:off x="6669532" y="1135559"/>
                <a:ext cx="206820" cy="288797"/>
              </a:xfrm>
              <a:prstGeom prst="rect">
                <a:avLst/>
              </a:prstGeom>
              <a:blipFill>
                <a:blip r:embed="rId8"/>
                <a:stretch>
                  <a:fillRect l="-38235" t="-8333" r="-158824" b="-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724400" y="1159196"/>
                <a:ext cx="206820" cy="2887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NZ" b="0" i="1" smtClean="0">
                              <a:latin typeface="Cambria Math" panose="02040503050406030204" pitchFamily="18" charset="0"/>
                            </a:rPr>
                          </m:ctrlPr>
                        </m:sSupPr>
                        <m:e>
                          <m:r>
                            <a:rPr lang="en-NZ" b="0" i="1" smtClean="0">
                              <a:latin typeface="Cambria Math" panose="02040503050406030204" pitchFamily="18" charset="0"/>
                            </a:rPr>
                            <m:t>𝑊</m:t>
                          </m:r>
                        </m:e>
                        <m:sup>
                          <m:r>
                            <a:rPr lang="en-NZ" b="0" i="1" smtClean="0">
                              <a:latin typeface="Cambria Math" panose="02040503050406030204" pitchFamily="18" charset="0"/>
                            </a:rPr>
                            <m:t>[2]</m:t>
                          </m:r>
                        </m:sup>
                      </m:sSup>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4724400" y="1159196"/>
                <a:ext cx="206820" cy="288797"/>
              </a:xfrm>
              <a:prstGeom prst="rect">
                <a:avLst/>
              </a:prstGeom>
              <a:blipFill>
                <a:blip r:embed="rId9"/>
                <a:stretch>
                  <a:fillRect l="-38235" t="-8333" r="-155882" b="-625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2841180" y="1159196"/>
                <a:ext cx="206820" cy="2887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NZ" b="0" i="1" smtClean="0">
                              <a:latin typeface="Cambria Math" panose="02040503050406030204" pitchFamily="18" charset="0"/>
                            </a:rPr>
                          </m:ctrlPr>
                        </m:sSupPr>
                        <m:e>
                          <m:r>
                            <a:rPr lang="en-NZ" b="0" i="1" smtClean="0">
                              <a:latin typeface="Cambria Math" panose="02040503050406030204" pitchFamily="18" charset="0"/>
                            </a:rPr>
                            <m:t>𝑊</m:t>
                          </m:r>
                        </m:e>
                        <m:sup>
                          <m:r>
                            <a:rPr lang="en-NZ" b="0" i="1" smtClean="0">
                              <a:latin typeface="Cambria Math" panose="02040503050406030204" pitchFamily="18" charset="0"/>
                            </a:rPr>
                            <m:t>[1]</m:t>
                          </m:r>
                        </m:sup>
                      </m:sSup>
                    </m:oMath>
                  </m:oMathPara>
                </a14:m>
                <a:endParaRPr lang="en-US" dirty="0"/>
              </a:p>
            </p:txBody>
          </p:sp>
        </mc:Choice>
        <mc:Fallback xmlns="">
          <p:sp>
            <p:nvSpPr>
              <p:cNvPr id="64" name="TextBox 63"/>
              <p:cNvSpPr txBox="1">
                <a:spLocks noRot="1" noChangeAspect="1" noMove="1" noResize="1" noEditPoints="1" noAdjustHandles="1" noChangeArrowheads="1" noChangeShapeType="1" noTextEdit="1"/>
              </p:cNvSpPr>
              <p:nvPr/>
            </p:nvSpPr>
            <p:spPr>
              <a:xfrm>
                <a:off x="2841180" y="1159196"/>
                <a:ext cx="206820" cy="288797"/>
              </a:xfrm>
              <a:prstGeom prst="rect">
                <a:avLst/>
              </a:prstGeom>
              <a:blipFill>
                <a:blip r:embed="rId10"/>
                <a:stretch>
                  <a:fillRect l="-38235" t="-8333" r="-158824" b="-6250"/>
                </a:stretch>
              </a:blipFill>
            </p:spPr>
            <p:txBody>
              <a:bodyPr/>
              <a:lstStyle/>
              <a:p>
                <a:r>
                  <a:rPr lang="en-NZ">
                    <a:noFill/>
                  </a:rPr>
                  <a:t> </a:t>
                </a:r>
              </a:p>
            </p:txBody>
          </p:sp>
        </mc:Fallback>
      </mc:AlternateContent>
      <p:sp>
        <p:nvSpPr>
          <p:cNvPr id="66" name="Rectangle 226"/>
          <p:cNvSpPr>
            <a:spLocks noChangeArrowheads="1"/>
          </p:cNvSpPr>
          <p:nvPr/>
        </p:nvSpPr>
        <p:spPr bwMode="auto">
          <a:xfrm>
            <a:off x="5636124" y="1632809"/>
            <a:ext cx="361376" cy="471985"/>
          </a:xfrm>
          <a:prstGeom prst="rect">
            <a:avLst/>
          </a:prstGeom>
          <a:solidFill>
            <a:schemeClr val="accent1">
              <a:lumMod val="40000"/>
              <a:lumOff val="6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67" name="Rectangle 226"/>
          <p:cNvSpPr>
            <a:spLocks noChangeArrowheads="1"/>
          </p:cNvSpPr>
          <p:nvPr/>
        </p:nvSpPr>
        <p:spPr bwMode="auto">
          <a:xfrm>
            <a:off x="5636492" y="2104794"/>
            <a:ext cx="361376" cy="471985"/>
          </a:xfrm>
          <a:prstGeom prst="rect">
            <a:avLst/>
          </a:prstGeom>
          <a:solidFill>
            <a:schemeClr val="accent1">
              <a:lumMod val="40000"/>
              <a:lumOff val="6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68" name="Rectangle 226"/>
          <p:cNvSpPr>
            <a:spLocks noChangeArrowheads="1"/>
          </p:cNvSpPr>
          <p:nvPr/>
        </p:nvSpPr>
        <p:spPr bwMode="auto">
          <a:xfrm>
            <a:off x="5636124" y="2576779"/>
            <a:ext cx="361376" cy="471985"/>
          </a:xfrm>
          <a:prstGeom prst="rect">
            <a:avLst/>
          </a:prstGeom>
          <a:solidFill>
            <a:schemeClr val="accent1">
              <a:lumMod val="40000"/>
              <a:lumOff val="6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70" name="TextBox 69"/>
              <p:cNvSpPr txBox="1"/>
              <p:nvPr/>
            </p:nvSpPr>
            <p:spPr>
              <a:xfrm>
                <a:off x="5736780" y="1151585"/>
                <a:ext cx="206820" cy="2887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NZ" b="0" i="1" smtClean="0">
                              <a:latin typeface="Cambria Math" panose="02040503050406030204" pitchFamily="18" charset="0"/>
                            </a:rPr>
                          </m:ctrlPr>
                        </m:sSupPr>
                        <m:e>
                          <m:r>
                            <a:rPr lang="en-NZ" b="0" i="1" smtClean="0">
                              <a:latin typeface="Cambria Math" panose="02040503050406030204" pitchFamily="18" charset="0"/>
                            </a:rPr>
                            <m:t>𝑎</m:t>
                          </m:r>
                        </m:e>
                        <m:sup>
                          <m:r>
                            <a:rPr lang="en-NZ" b="0" i="1" smtClean="0">
                              <a:latin typeface="Cambria Math" panose="02040503050406030204" pitchFamily="18" charset="0"/>
                            </a:rPr>
                            <m:t>[2]</m:t>
                          </m:r>
                        </m:sup>
                      </m:sSup>
                    </m:oMath>
                  </m:oMathPara>
                </a14:m>
                <a:endParaRPr lang="en-US" dirty="0"/>
              </a:p>
            </p:txBody>
          </p:sp>
        </mc:Choice>
        <mc:Fallback xmlns="">
          <p:sp>
            <p:nvSpPr>
              <p:cNvPr id="70" name="TextBox 69"/>
              <p:cNvSpPr txBox="1">
                <a:spLocks noRot="1" noChangeAspect="1" noMove="1" noResize="1" noEditPoints="1" noAdjustHandles="1" noChangeArrowheads="1" noChangeShapeType="1" noTextEdit="1"/>
              </p:cNvSpPr>
              <p:nvPr/>
            </p:nvSpPr>
            <p:spPr>
              <a:xfrm>
                <a:off x="5736780" y="1151585"/>
                <a:ext cx="206820" cy="288797"/>
              </a:xfrm>
              <a:prstGeom prst="rect">
                <a:avLst/>
              </a:prstGeom>
              <a:blipFill>
                <a:blip r:embed="rId11"/>
                <a:stretch>
                  <a:fillRect l="-29412" t="-8511" r="-11176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831780" y="1111927"/>
                <a:ext cx="206820" cy="2887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NZ" b="0" i="1" smtClean="0">
                              <a:latin typeface="Cambria Math" panose="02040503050406030204" pitchFamily="18" charset="0"/>
                            </a:rPr>
                          </m:ctrlPr>
                        </m:sSupPr>
                        <m:e>
                          <m:r>
                            <a:rPr lang="en-NZ" b="0" i="1" smtClean="0">
                              <a:latin typeface="Cambria Math" panose="02040503050406030204" pitchFamily="18" charset="0"/>
                            </a:rPr>
                            <m:t>𝑎</m:t>
                          </m:r>
                        </m:e>
                        <m:sup>
                          <m:r>
                            <a:rPr lang="en-NZ" b="0" i="1" smtClean="0">
                              <a:latin typeface="Cambria Math" panose="02040503050406030204" pitchFamily="18" charset="0"/>
                            </a:rPr>
                            <m:t>[1]</m:t>
                          </m:r>
                        </m:sup>
                      </m:sSup>
                    </m:oMath>
                  </m:oMathPara>
                </a14:m>
                <a:endParaRPr lang="en-US" dirty="0"/>
              </a:p>
            </p:txBody>
          </p:sp>
        </mc:Choice>
        <mc:Fallback xmlns="">
          <p:sp>
            <p:nvSpPr>
              <p:cNvPr id="71" name="TextBox 70"/>
              <p:cNvSpPr txBox="1">
                <a:spLocks noRot="1" noChangeAspect="1" noMove="1" noResize="1" noEditPoints="1" noAdjustHandles="1" noChangeArrowheads="1" noChangeShapeType="1" noTextEdit="1"/>
              </p:cNvSpPr>
              <p:nvPr/>
            </p:nvSpPr>
            <p:spPr>
              <a:xfrm>
                <a:off x="3831780" y="1111927"/>
                <a:ext cx="206820" cy="288797"/>
              </a:xfrm>
              <a:prstGeom prst="rect">
                <a:avLst/>
              </a:prstGeom>
              <a:blipFill>
                <a:blip r:embed="rId12"/>
                <a:stretch>
                  <a:fillRect l="-29412" t="-8333" r="-108824"/>
                </a:stretch>
              </a:blipFill>
            </p:spPr>
            <p:txBody>
              <a:bodyPr/>
              <a:lstStyle/>
              <a:p>
                <a:r>
                  <a:rPr lang="en-NZ">
                    <a:noFill/>
                  </a:rPr>
                  <a:t> </a:t>
                </a:r>
              </a:p>
            </p:txBody>
          </p:sp>
        </mc:Fallback>
      </mc:AlternateContent>
      <p:sp>
        <p:nvSpPr>
          <p:cNvPr id="3" name="Oval 2"/>
          <p:cNvSpPr/>
          <p:nvPr/>
        </p:nvSpPr>
        <p:spPr>
          <a:xfrm>
            <a:off x="1978524" y="4354721"/>
            <a:ext cx="383676" cy="375819"/>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4" name="Oval 83"/>
          <p:cNvSpPr/>
          <p:nvPr/>
        </p:nvSpPr>
        <p:spPr>
          <a:xfrm>
            <a:off x="1978524" y="5047031"/>
            <a:ext cx="383676" cy="375819"/>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5" name="Oval 84"/>
          <p:cNvSpPr/>
          <p:nvPr/>
        </p:nvSpPr>
        <p:spPr>
          <a:xfrm>
            <a:off x="1978524" y="5781382"/>
            <a:ext cx="383676" cy="375819"/>
          </a:xfrm>
          <a:prstGeom prst="ellipse">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5" name="Oval 94"/>
          <p:cNvSpPr/>
          <p:nvPr/>
        </p:nvSpPr>
        <p:spPr>
          <a:xfrm>
            <a:off x="7769724" y="4706296"/>
            <a:ext cx="383676" cy="375819"/>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6" name="Oval 95"/>
          <p:cNvSpPr/>
          <p:nvPr/>
        </p:nvSpPr>
        <p:spPr>
          <a:xfrm>
            <a:off x="7769724" y="5398638"/>
            <a:ext cx="383676" cy="375819"/>
          </a:xfrm>
          <a:prstGeom prst="ellipse">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5" name="Rectangle 226"/>
          <p:cNvSpPr>
            <a:spLocks noChangeArrowheads="1"/>
          </p:cNvSpPr>
          <p:nvPr/>
        </p:nvSpPr>
        <p:spPr bwMode="auto">
          <a:xfrm>
            <a:off x="2411900" y="1633263"/>
            <a:ext cx="361376" cy="492129"/>
          </a:xfrm>
          <a:prstGeom prst="rect">
            <a:avLst/>
          </a:prstGeom>
          <a:solidFill>
            <a:srgbClr val="FFC000"/>
          </a:solidFill>
          <a:ln w="25400" algn="ctr">
            <a:solidFill>
              <a:srgbClr val="000000"/>
            </a:solidFill>
            <a:round/>
            <a:headEnd/>
            <a:tailEnd/>
          </a:ln>
        </p:spPr>
        <p:txBody>
          <a:bodyPr anchor="ctr" anchorCtr="0"/>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1200" baseline="-25000" dirty="0">
              <a:solidFill>
                <a:srgbClr val="000000"/>
              </a:solidFill>
              <a:latin typeface="Gill Sans" charset="0"/>
              <a:sym typeface="Gill Sans" charset="0"/>
            </a:endParaRPr>
          </a:p>
        </p:txBody>
      </p:sp>
      <p:sp>
        <p:nvSpPr>
          <p:cNvPr id="106" name="Rectangle 226"/>
          <p:cNvSpPr>
            <a:spLocks noChangeArrowheads="1"/>
          </p:cNvSpPr>
          <p:nvPr/>
        </p:nvSpPr>
        <p:spPr bwMode="auto">
          <a:xfrm>
            <a:off x="2792900" y="1633263"/>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1100" baseline="-25000" dirty="0">
              <a:solidFill>
                <a:srgbClr val="000000"/>
              </a:solidFill>
              <a:latin typeface="Gill Sans" charset="0"/>
              <a:sym typeface="Gill Sans" charset="0"/>
            </a:endParaRPr>
          </a:p>
        </p:txBody>
      </p:sp>
      <p:sp>
        <p:nvSpPr>
          <p:cNvPr id="107" name="Rectangle 226"/>
          <p:cNvSpPr>
            <a:spLocks noChangeArrowheads="1"/>
          </p:cNvSpPr>
          <p:nvPr/>
        </p:nvSpPr>
        <p:spPr bwMode="auto">
          <a:xfrm>
            <a:off x="3176988" y="1633263"/>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baseline="-25000" dirty="0">
              <a:solidFill>
                <a:srgbClr val="000000"/>
              </a:solidFill>
              <a:latin typeface="Gill Sans" charset="0"/>
              <a:sym typeface="Gill Sans" charset="0"/>
            </a:endParaRPr>
          </a:p>
        </p:txBody>
      </p:sp>
      <p:sp>
        <p:nvSpPr>
          <p:cNvPr id="108" name="Rectangle 226"/>
          <p:cNvSpPr>
            <a:spLocks noChangeArrowheads="1"/>
          </p:cNvSpPr>
          <p:nvPr/>
        </p:nvSpPr>
        <p:spPr bwMode="auto">
          <a:xfrm>
            <a:off x="2415356" y="2105248"/>
            <a:ext cx="361376" cy="471985"/>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09" name="Rectangle 226"/>
          <p:cNvSpPr>
            <a:spLocks noChangeArrowheads="1"/>
          </p:cNvSpPr>
          <p:nvPr/>
        </p:nvSpPr>
        <p:spPr bwMode="auto">
          <a:xfrm>
            <a:off x="2796356" y="2105248"/>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10" name="Rectangle 226"/>
          <p:cNvSpPr>
            <a:spLocks noChangeArrowheads="1"/>
          </p:cNvSpPr>
          <p:nvPr/>
        </p:nvSpPr>
        <p:spPr bwMode="auto">
          <a:xfrm>
            <a:off x="3177356" y="2105248"/>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11" name="Rectangle 226"/>
          <p:cNvSpPr>
            <a:spLocks noChangeArrowheads="1"/>
          </p:cNvSpPr>
          <p:nvPr/>
        </p:nvSpPr>
        <p:spPr bwMode="auto">
          <a:xfrm>
            <a:off x="2417215" y="2577233"/>
            <a:ext cx="361376" cy="471985"/>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12" name="Rectangle 226"/>
          <p:cNvSpPr>
            <a:spLocks noChangeArrowheads="1"/>
          </p:cNvSpPr>
          <p:nvPr/>
        </p:nvSpPr>
        <p:spPr bwMode="auto">
          <a:xfrm>
            <a:off x="2798215" y="2577233"/>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13" name="Rectangle 226"/>
          <p:cNvSpPr>
            <a:spLocks noChangeArrowheads="1"/>
          </p:cNvSpPr>
          <p:nvPr/>
        </p:nvSpPr>
        <p:spPr bwMode="auto">
          <a:xfrm>
            <a:off x="3176988" y="2577233"/>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18" name="Rectangle 226"/>
          <p:cNvSpPr>
            <a:spLocks noChangeArrowheads="1"/>
          </p:cNvSpPr>
          <p:nvPr/>
        </p:nvSpPr>
        <p:spPr bwMode="auto">
          <a:xfrm>
            <a:off x="4300451" y="1633263"/>
            <a:ext cx="361376" cy="492129"/>
          </a:xfrm>
          <a:prstGeom prst="rect">
            <a:avLst/>
          </a:prstGeom>
          <a:solidFill>
            <a:schemeClr val="bg1">
              <a:lumMod val="65000"/>
            </a:schemeClr>
          </a:solidFill>
          <a:ln w="25400" algn="ctr">
            <a:solidFill>
              <a:srgbClr val="000000"/>
            </a:solidFill>
            <a:round/>
            <a:headEnd/>
            <a:tailEnd/>
          </a:ln>
        </p:spPr>
        <p:txBody>
          <a:bodyPr anchor="ctr" anchorCtr="0"/>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1200" baseline="-25000" dirty="0">
              <a:solidFill>
                <a:srgbClr val="000000"/>
              </a:solidFill>
              <a:latin typeface="Gill Sans" charset="0"/>
              <a:sym typeface="Gill Sans" charset="0"/>
            </a:endParaRPr>
          </a:p>
        </p:txBody>
      </p:sp>
      <p:sp>
        <p:nvSpPr>
          <p:cNvPr id="119" name="Rectangle 226"/>
          <p:cNvSpPr>
            <a:spLocks noChangeArrowheads="1"/>
          </p:cNvSpPr>
          <p:nvPr/>
        </p:nvSpPr>
        <p:spPr bwMode="auto">
          <a:xfrm>
            <a:off x="4681451" y="1633263"/>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1800" baseline="-25000" dirty="0">
              <a:solidFill>
                <a:srgbClr val="000000"/>
              </a:solidFill>
              <a:latin typeface="Gill Sans" charset="0"/>
              <a:sym typeface="Gill Sans" charset="0"/>
            </a:endParaRPr>
          </a:p>
        </p:txBody>
      </p:sp>
      <p:sp>
        <p:nvSpPr>
          <p:cNvPr id="120" name="Rectangle 226"/>
          <p:cNvSpPr>
            <a:spLocks noChangeArrowheads="1"/>
          </p:cNvSpPr>
          <p:nvPr/>
        </p:nvSpPr>
        <p:spPr bwMode="auto">
          <a:xfrm>
            <a:off x="5065539" y="1633263"/>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baseline="-25000" dirty="0">
              <a:solidFill>
                <a:srgbClr val="000000"/>
              </a:solidFill>
              <a:latin typeface="Gill Sans" charset="0"/>
              <a:sym typeface="Gill Sans" charset="0"/>
            </a:endParaRPr>
          </a:p>
        </p:txBody>
      </p:sp>
      <p:sp>
        <p:nvSpPr>
          <p:cNvPr id="121" name="Rectangle 226"/>
          <p:cNvSpPr>
            <a:spLocks noChangeArrowheads="1"/>
          </p:cNvSpPr>
          <p:nvPr/>
        </p:nvSpPr>
        <p:spPr bwMode="auto">
          <a:xfrm>
            <a:off x="4303907" y="2105248"/>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22" name="Rectangle 226"/>
          <p:cNvSpPr>
            <a:spLocks noChangeArrowheads="1"/>
          </p:cNvSpPr>
          <p:nvPr/>
        </p:nvSpPr>
        <p:spPr bwMode="auto">
          <a:xfrm>
            <a:off x="4684907" y="2105248"/>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23" name="Rectangle 226"/>
          <p:cNvSpPr>
            <a:spLocks noChangeArrowheads="1"/>
          </p:cNvSpPr>
          <p:nvPr/>
        </p:nvSpPr>
        <p:spPr bwMode="auto">
          <a:xfrm>
            <a:off x="5065907" y="2105248"/>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24" name="Rectangle 226"/>
          <p:cNvSpPr>
            <a:spLocks noChangeArrowheads="1"/>
          </p:cNvSpPr>
          <p:nvPr/>
        </p:nvSpPr>
        <p:spPr bwMode="auto">
          <a:xfrm>
            <a:off x="4305766" y="2577233"/>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25" name="Rectangle 226"/>
          <p:cNvSpPr>
            <a:spLocks noChangeArrowheads="1"/>
          </p:cNvSpPr>
          <p:nvPr/>
        </p:nvSpPr>
        <p:spPr bwMode="auto">
          <a:xfrm>
            <a:off x="4686766" y="2577233"/>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26" name="Rectangle 226"/>
          <p:cNvSpPr>
            <a:spLocks noChangeArrowheads="1"/>
          </p:cNvSpPr>
          <p:nvPr/>
        </p:nvSpPr>
        <p:spPr bwMode="auto">
          <a:xfrm>
            <a:off x="5065539" y="2577233"/>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54" name="Rectangle 226"/>
          <p:cNvSpPr>
            <a:spLocks noChangeArrowheads="1"/>
          </p:cNvSpPr>
          <p:nvPr/>
        </p:nvSpPr>
        <p:spPr bwMode="auto">
          <a:xfrm>
            <a:off x="3780290" y="1646081"/>
            <a:ext cx="361376" cy="471985"/>
          </a:xfrm>
          <a:prstGeom prst="rect">
            <a:avLst/>
          </a:prstGeom>
          <a:solidFill>
            <a:schemeClr val="accent1">
              <a:lumMod val="40000"/>
              <a:lumOff val="6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55" name="Rectangle 226"/>
          <p:cNvSpPr>
            <a:spLocks noChangeArrowheads="1"/>
          </p:cNvSpPr>
          <p:nvPr/>
        </p:nvSpPr>
        <p:spPr bwMode="auto">
          <a:xfrm>
            <a:off x="3780658" y="2118066"/>
            <a:ext cx="361376" cy="471985"/>
          </a:xfrm>
          <a:prstGeom prst="rect">
            <a:avLst/>
          </a:prstGeom>
          <a:solidFill>
            <a:schemeClr val="accent1">
              <a:lumMod val="40000"/>
              <a:lumOff val="6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56" name="Rectangle 226"/>
          <p:cNvSpPr>
            <a:spLocks noChangeArrowheads="1"/>
          </p:cNvSpPr>
          <p:nvPr/>
        </p:nvSpPr>
        <p:spPr bwMode="auto">
          <a:xfrm>
            <a:off x="3780290" y="2590051"/>
            <a:ext cx="361376" cy="471985"/>
          </a:xfrm>
          <a:prstGeom prst="rect">
            <a:avLst/>
          </a:prstGeom>
          <a:solidFill>
            <a:schemeClr val="accent1">
              <a:lumMod val="40000"/>
              <a:lumOff val="6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cxnSp>
        <p:nvCxnSpPr>
          <p:cNvPr id="24" name="Straight Arrow Connector 23"/>
          <p:cNvCxnSpPr>
            <a:stCxn id="3" idx="6"/>
          </p:cNvCxnSpPr>
          <p:nvPr/>
        </p:nvCxnSpPr>
        <p:spPr>
          <a:xfrm flipV="1">
            <a:off x="2362200" y="4540887"/>
            <a:ext cx="1442448" cy="1744"/>
          </a:xfrm>
          <a:prstGeom prst="straightConnector1">
            <a:avLst/>
          </a:prstGeom>
          <a:ln w="19050">
            <a:solidFill>
              <a:srgbClr val="FFC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stCxn id="3" idx="6"/>
          </p:cNvCxnSpPr>
          <p:nvPr/>
        </p:nvCxnSpPr>
        <p:spPr>
          <a:xfrm>
            <a:off x="2362200" y="4542631"/>
            <a:ext cx="1442448" cy="690566"/>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0" name="Straight Arrow Connector 159"/>
          <p:cNvCxnSpPr>
            <a:stCxn id="3" idx="6"/>
          </p:cNvCxnSpPr>
          <p:nvPr/>
        </p:nvCxnSpPr>
        <p:spPr>
          <a:xfrm>
            <a:off x="2362200" y="4542631"/>
            <a:ext cx="1442448" cy="1424917"/>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27" name="Straight Arrow Connector 226"/>
          <p:cNvCxnSpPr>
            <a:stCxn id="84" idx="6"/>
          </p:cNvCxnSpPr>
          <p:nvPr/>
        </p:nvCxnSpPr>
        <p:spPr>
          <a:xfrm flipV="1">
            <a:off x="2362200" y="4633098"/>
            <a:ext cx="1404595" cy="601843"/>
          </a:xfrm>
          <a:prstGeom prst="straightConnector1">
            <a:avLst/>
          </a:prstGeom>
          <a:ln w="19050">
            <a:solidFill>
              <a:srgbClr val="FFC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28" name="Straight Arrow Connector 227"/>
          <p:cNvCxnSpPr>
            <a:stCxn id="84" idx="6"/>
          </p:cNvCxnSpPr>
          <p:nvPr/>
        </p:nvCxnSpPr>
        <p:spPr>
          <a:xfrm flipV="1">
            <a:off x="2362200" y="5231453"/>
            <a:ext cx="1434457" cy="348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stCxn id="84" idx="6"/>
          </p:cNvCxnSpPr>
          <p:nvPr/>
        </p:nvCxnSpPr>
        <p:spPr>
          <a:xfrm>
            <a:off x="2362200" y="5234941"/>
            <a:ext cx="1434457" cy="730863"/>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3" name="Straight Arrow Connector 232"/>
          <p:cNvCxnSpPr>
            <a:stCxn id="85" idx="6"/>
            <a:endCxn id="239" idx="3"/>
          </p:cNvCxnSpPr>
          <p:nvPr/>
        </p:nvCxnSpPr>
        <p:spPr>
          <a:xfrm flipV="1">
            <a:off x="2362200" y="4673759"/>
            <a:ext cx="1503988" cy="1295533"/>
          </a:xfrm>
          <a:prstGeom prst="straightConnector1">
            <a:avLst/>
          </a:prstGeom>
          <a:ln w="19050">
            <a:solidFill>
              <a:srgbClr val="FFC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4" name="Straight Arrow Connector 233"/>
          <p:cNvCxnSpPr>
            <a:stCxn id="85" idx="6"/>
          </p:cNvCxnSpPr>
          <p:nvPr/>
        </p:nvCxnSpPr>
        <p:spPr>
          <a:xfrm flipV="1">
            <a:off x="2362200" y="5231453"/>
            <a:ext cx="1404595" cy="737839"/>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5" name="Straight Arrow Connector 234"/>
          <p:cNvCxnSpPr>
            <a:stCxn id="85" idx="6"/>
          </p:cNvCxnSpPr>
          <p:nvPr/>
        </p:nvCxnSpPr>
        <p:spPr>
          <a:xfrm flipV="1">
            <a:off x="2362200" y="5965804"/>
            <a:ext cx="1404595" cy="348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39" name="Oval 238"/>
          <p:cNvSpPr/>
          <p:nvPr/>
        </p:nvSpPr>
        <p:spPr>
          <a:xfrm>
            <a:off x="3810000" y="4352977"/>
            <a:ext cx="383676" cy="3758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0" name="Oval 239"/>
          <p:cNvSpPr/>
          <p:nvPr/>
        </p:nvSpPr>
        <p:spPr>
          <a:xfrm>
            <a:off x="3810000" y="5045287"/>
            <a:ext cx="383676" cy="3758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41" name="Oval 240"/>
          <p:cNvSpPr/>
          <p:nvPr/>
        </p:nvSpPr>
        <p:spPr>
          <a:xfrm>
            <a:off x="3810000" y="5779638"/>
            <a:ext cx="383676" cy="3758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42" name="Straight Arrow Connector 241"/>
          <p:cNvCxnSpPr>
            <a:stCxn id="239" idx="6"/>
          </p:cNvCxnSpPr>
          <p:nvPr/>
        </p:nvCxnSpPr>
        <p:spPr>
          <a:xfrm flipV="1">
            <a:off x="4193676" y="4539143"/>
            <a:ext cx="1442448" cy="1744"/>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a:stCxn id="239" idx="6"/>
          </p:cNvCxnSpPr>
          <p:nvPr/>
        </p:nvCxnSpPr>
        <p:spPr>
          <a:xfrm>
            <a:off x="4193676" y="4540887"/>
            <a:ext cx="1442448" cy="690566"/>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4" name="Straight Arrow Connector 243"/>
          <p:cNvCxnSpPr>
            <a:stCxn id="239" idx="6"/>
          </p:cNvCxnSpPr>
          <p:nvPr/>
        </p:nvCxnSpPr>
        <p:spPr>
          <a:xfrm>
            <a:off x="4193676" y="4540887"/>
            <a:ext cx="1442448" cy="1424917"/>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a:stCxn id="240" idx="6"/>
          </p:cNvCxnSpPr>
          <p:nvPr/>
        </p:nvCxnSpPr>
        <p:spPr>
          <a:xfrm flipV="1">
            <a:off x="4193676" y="4537399"/>
            <a:ext cx="1434457" cy="69579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a:stCxn id="240" idx="6"/>
          </p:cNvCxnSpPr>
          <p:nvPr/>
        </p:nvCxnSpPr>
        <p:spPr>
          <a:xfrm flipV="1">
            <a:off x="4193676" y="5229709"/>
            <a:ext cx="1434457" cy="348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7" name="Straight Arrow Connector 246"/>
          <p:cNvCxnSpPr>
            <a:stCxn id="240" idx="6"/>
          </p:cNvCxnSpPr>
          <p:nvPr/>
        </p:nvCxnSpPr>
        <p:spPr>
          <a:xfrm>
            <a:off x="4193676" y="5233197"/>
            <a:ext cx="1434457" cy="730863"/>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8" name="Straight Arrow Connector 247"/>
          <p:cNvCxnSpPr>
            <a:stCxn id="241" idx="6"/>
          </p:cNvCxnSpPr>
          <p:nvPr/>
        </p:nvCxnSpPr>
        <p:spPr>
          <a:xfrm flipV="1">
            <a:off x="4193676" y="4537399"/>
            <a:ext cx="1404595" cy="1430149"/>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a:stCxn id="241" idx="6"/>
          </p:cNvCxnSpPr>
          <p:nvPr/>
        </p:nvCxnSpPr>
        <p:spPr>
          <a:xfrm flipV="1">
            <a:off x="4193676" y="5229709"/>
            <a:ext cx="1404595" cy="737839"/>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0" name="Straight Arrow Connector 249"/>
          <p:cNvCxnSpPr>
            <a:stCxn id="241" idx="6"/>
          </p:cNvCxnSpPr>
          <p:nvPr/>
        </p:nvCxnSpPr>
        <p:spPr>
          <a:xfrm flipV="1">
            <a:off x="4193676" y="5964060"/>
            <a:ext cx="1404595" cy="3488"/>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51" name="Oval 250"/>
          <p:cNvSpPr/>
          <p:nvPr/>
        </p:nvSpPr>
        <p:spPr>
          <a:xfrm>
            <a:off x="5636124" y="4352977"/>
            <a:ext cx="383676" cy="3758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2" name="Oval 251"/>
          <p:cNvSpPr/>
          <p:nvPr/>
        </p:nvSpPr>
        <p:spPr>
          <a:xfrm>
            <a:off x="5636124" y="5045287"/>
            <a:ext cx="383676" cy="3758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3" name="Oval 252"/>
          <p:cNvSpPr/>
          <p:nvPr/>
        </p:nvSpPr>
        <p:spPr>
          <a:xfrm>
            <a:off x="5636124" y="5779638"/>
            <a:ext cx="383676" cy="375819"/>
          </a:xfrm>
          <a:prstGeom prst="ellipse">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cxnSp>
        <p:nvCxnSpPr>
          <p:cNvPr id="254" name="Straight Arrow Connector 253"/>
          <p:cNvCxnSpPr>
            <a:stCxn id="251" idx="6"/>
            <a:endCxn id="95" idx="2"/>
          </p:cNvCxnSpPr>
          <p:nvPr/>
        </p:nvCxnSpPr>
        <p:spPr>
          <a:xfrm>
            <a:off x="6019800" y="4540887"/>
            <a:ext cx="1749924" cy="353319"/>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5" name="Straight Arrow Connector 254"/>
          <p:cNvCxnSpPr>
            <a:stCxn id="252" idx="6"/>
            <a:endCxn id="96" idx="2"/>
          </p:cNvCxnSpPr>
          <p:nvPr/>
        </p:nvCxnSpPr>
        <p:spPr>
          <a:xfrm>
            <a:off x="6019800" y="5233197"/>
            <a:ext cx="1749924" cy="353351"/>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56" name="Straight Arrow Connector 255"/>
          <p:cNvCxnSpPr>
            <a:stCxn id="251" idx="6"/>
            <a:endCxn id="96" idx="2"/>
          </p:cNvCxnSpPr>
          <p:nvPr/>
        </p:nvCxnSpPr>
        <p:spPr>
          <a:xfrm>
            <a:off x="6019800" y="4540887"/>
            <a:ext cx="1749924" cy="1045661"/>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67" name="Straight Arrow Connector 266"/>
          <p:cNvCxnSpPr>
            <a:endCxn id="95" idx="2"/>
          </p:cNvCxnSpPr>
          <p:nvPr/>
        </p:nvCxnSpPr>
        <p:spPr>
          <a:xfrm flipV="1">
            <a:off x="6027791" y="4894206"/>
            <a:ext cx="1741933" cy="348771"/>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endCxn id="96" idx="2"/>
          </p:cNvCxnSpPr>
          <p:nvPr/>
        </p:nvCxnSpPr>
        <p:spPr>
          <a:xfrm flipV="1">
            <a:off x="6036749" y="5586548"/>
            <a:ext cx="1732975" cy="36922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253" idx="6"/>
            <a:endCxn id="95" idx="2"/>
          </p:cNvCxnSpPr>
          <p:nvPr/>
        </p:nvCxnSpPr>
        <p:spPr>
          <a:xfrm flipV="1">
            <a:off x="6019800" y="4894206"/>
            <a:ext cx="1749924" cy="1073342"/>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696929" y="6394152"/>
            <a:ext cx="1330542" cy="369332"/>
          </a:xfrm>
          <a:prstGeom prst="rect">
            <a:avLst/>
          </a:prstGeom>
          <a:noFill/>
        </p:spPr>
        <p:txBody>
          <a:bodyPr wrap="square" rtlCol="0">
            <a:spAutoFit/>
          </a:bodyPr>
          <a:lstStyle/>
          <a:p>
            <a:r>
              <a:rPr lang="en-NZ" dirty="0" smtClean="0"/>
              <a:t>Input layer</a:t>
            </a:r>
            <a:endParaRPr lang="en-NZ" dirty="0"/>
          </a:p>
        </p:txBody>
      </p:sp>
      <p:sp>
        <p:nvSpPr>
          <p:cNvPr id="89" name="TextBox 88"/>
          <p:cNvSpPr txBox="1"/>
          <p:nvPr/>
        </p:nvSpPr>
        <p:spPr>
          <a:xfrm>
            <a:off x="3328303" y="6424929"/>
            <a:ext cx="1330542" cy="307777"/>
          </a:xfrm>
          <a:prstGeom prst="rect">
            <a:avLst/>
          </a:prstGeom>
          <a:noFill/>
        </p:spPr>
        <p:txBody>
          <a:bodyPr wrap="square" rtlCol="0">
            <a:spAutoFit/>
          </a:bodyPr>
          <a:lstStyle/>
          <a:p>
            <a:r>
              <a:rPr lang="en-NZ" sz="1400" dirty="0" smtClean="0"/>
              <a:t>Hidden layer 1</a:t>
            </a:r>
            <a:endParaRPr lang="en-NZ" sz="1400" dirty="0"/>
          </a:p>
        </p:txBody>
      </p:sp>
      <p:sp>
        <p:nvSpPr>
          <p:cNvPr id="90" name="TextBox 89"/>
          <p:cNvSpPr txBox="1"/>
          <p:nvPr/>
        </p:nvSpPr>
        <p:spPr>
          <a:xfrm>
            <a:off x="5182992" y="6424928"/>
            <a:ext cx="1330542" cy="307777"/>
          </a:xfrm>
          <a:prstGeom prst="rect">
            <a:avLst/>
          </a:prstGeom>
          <a:noFill/>
        </p:spPr>
        <p:txBody>
          <a:bodyPr wrap="square" rtlCol="0">
            <a:spAutoFit/>
          </a:bodyPr>
          <a:lstStyle/>
          <a:p>
            <a:r>
              <a:rPr lang="en-NZ" sz="1400" dirty="0" smtClean="0"/>
              <a:t>Hidden layer 2</a:t>
            </a:r>
            <a:endParaRPr lang="en-NZ" sz="1400" dirty="0"/>
          </a:p>
        </p:txBody>
      </p:sp>
      <p:sp>
        <p:nvSpPr>
          <p:cNvPr id="91" name="TextBox 90"/>
          <p:cNvSpPr txBox="1"/>
          <p:nvPr/>
        </p:nvSpPr>
        <p:spPr>
          <a:xfrm>
            <a:off x="7273194" y="6434493"/>
            <a:ext cx="1330542" cy="307777"/>
          </a:xfrm>
          <a:prstGeom prst="rect">
            <a:avLst/>
          </a:prstGeom>
          <a:noFill/>
        </p:spPr>
        <p:txBody>
          <a:bodyPr wrap="square" rtlCol="0">
            <a:spAutoFit/>
          </a:bodyPr>
          <a:lstStyle/>
          <a:p>
            <a:r>
              <a:rPr lang="en-NZ" sz="1400" dirty="0" smtClean="0"/>
              <a:t>Output layer</a:t>
            </a:r>
            <a:endParaRPr lang="en-NZ" sz="1400" dirty="0"/>
          </a:p>
        </p:txBody>
      </p:sp>
      <p:sp>
        <p:nvSpPr>
          <p:cNvPr id="92" name="Rectangle 226"/>
          <p:cNvSpPr>
            <a:spLocks noChangeArrowheads="1"/>
          </p:cNvSpPr>
          <p:nvPr/>
        </p:nvSpPr>
        <p:spPr bwMode="auto">
          <a:xfrm>
            <a:off x="7733516" y="1828800"/>
            <a:ext cx="361376" cy="471985"/>
          </a:xfrm>
          <a:prstGeom prst="rect">
            <a:avLst/>
          </a:prstGeom>
          <a:solidFill>
            <a:schemeClr val="accent3">
              <a:lumMod val="60000"/>
              <a:lumOff val="4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baseline="-25000" dirty="0">
              <a:solidFill>
                <a:srgbClr val="000000"/>
              </a:solidFill>
              <a:latin typeface="Gill Sans" charset="0"/>
              <a:sym typeface="Gill Sans" charset="0"/>
            </a:endParaRPr>
          </a:p>
        </p:txBody>
      </p:sp>
      <p:cxnSp>
        <p:nvCxnSpPr>
          <p:cNvPr id="20" name="Straight Connector 19"/>
          <p:cNvCxnSpPr>
            <a:stCxn id="239" idx="0"/>
            <a:endCxn id="239" idx="4"/>
          </p:cNvCxnSpPr>
          <p:nvPr/>
        </p:nvCxnSpPr>
        <p:spPr>
          <a:xfrm>
            <a:off x="4001838" y="4352977"/>
            <a:ext cx="0" cy="375819"/>
          </a:xfrm>
          <a:prstGeom prst="line">
            <a:avLst/>
          </a:prstGeom>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a:off x="3997960" y="5029200"/>
            <a:ext cx="0" cy="375819"/>
          </a:xfrm>
          <a:prstGeom prst="line">
            <a:avLst/>
          </a:prstGeom>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4003040" y="5775960"/>
            <a:ext cx="0" cy="375819"/>
          </a:xfrm>
          <a:prstGeom prst="line">
            <a:avLst/>
          </a:prstGeom>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a:off x="5826760" y="5791200"/>
            <a:ext cx="0" cy="375819"/>
          </a:xfrm>
          <a:prstGeom prst="line">
            <a:avLst/>
          </a:prstGeom>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a:off x="5826760" y="5059781"/>
            <a:ext cx="0" cy="375819"/>
          </a:xfrm>
          <a:prstGeom prst="line">
            <a:avLst/>
          </a:prstGeom>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a:off x="5826760" y="4353560"/>
            <a:ext cx="0" cy="375819"/>
          </a:xfrm>
          <a:prstGeom prst="line">
            <a:avLst/>
          </a:prstGeom>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a:xfrm>
            <a:off x="7970520" y="5410200"/>
            <a:ext cx="0" cy="375819"/>
          </a:xfrm>
          <a:prstGeom prst="line">
            <a:avLst/>
          </a:prstGeom>
        </p:spPr>
        <p:style>
          <a:lnRef idx="1">
            <a:schemeClr val="dk1"/>
          </a:lnRef>
          <a:fillRef idx="0">
            <a:schemeClr val="dk1"/>
          </a:fillRef>
          <a:effectRef idx="0">
            <a:schemeClr val="dk1"/>
          </a:effectRef>
          <a:fontRef idx="minor">
            <a:schemeClr val="tx1"/>
          </a:fontRef>
        </p:style>
      </p:cxnSp>
      <p:cxnSp>
        <p:nvCxnSpPr>
          <p:cNvPr id="104" name="Straight Connector 103"/>
          <p:cNvCxnSpPr/>
          <p:nvPr/>
        </p:nvCxnSpPr>
        <p:spPr>
          <a:xfrm>
            <a:off x="7975600" y="4704080"/>
            <a:ext cx="0" cy="375819"/>
          </a:xfrm>
          <a:prstGeom prst="line">
            <a:avLst/>
          </a:prstGeom>
        </p:spPr>
        <p:style>
          <a:lnRef idx="1">
            <a:schemeClr val="dk1"/>
          </a:lnRef>
          <a:fillRef idx="0">
            <a:schemeClr val="dk1"/>
          </a:fillRef>
          <a:effectRef idx="0">
            <a:schemeClr val="dk1"/>
          </a:effectRef>
          <a:fontRef idx="minor">
            <a:schemeClr val="tx1"/>
          </a:fontRef>
        </p:style>
      </p:cxnSp>
      <p:pic>
        <p:nvPicPr>
          <p:cNvPr id="22" name="Picture 21"/>
          <p:cNvPicPr>
            <a:picLocks noChangeAspect="1"/>
          </p:cNvPicPr>
          <p:nvPr/>
        </p:nvPicPr>
        <p:blipFill>
          <a:blip r:embed="rId13"/>
          <a:stretch>
            <a:fillRect/>
          </a:stretch>
        </p:blipFill>
        <p:spPr>
          <a:xfrm>
            <a:off x="3698873" y="3733263"/>
            <a:ext cx="609600" cy="457200"/>
          </a:xfrm>
          <a:prstGeom prst="rect">
            <a:avLst/>
          </a:prstGeom>
        </p:spPr>
      </p:pic>
      <p:pic>
        <p:nvPicPr>
          <p:cNvPr id="114" name="Picture 113"/>
          <p:cNvPicPr>
            <a:picLocks noChangeAspect="1"/>
          </p:cNvPicPr>
          <p:nvPr/>
        </p:nvPicPr>
        <p:blipFill>
          <a:blip r:embed="rId13"/>
          <a:stretch>
            <a:fillRect/>
          </a:stretch>
        </p:blipFill>
        <p:spPr>
          <a:xfrm>
            <a:off x="5535390" y="3762876"/>
            <a:ext cx="609600" cy="457200"/>
          </a:xfrm>
          <a:prstGeom prst="rect">
            <a:avLst/>
          </a:prstGeom>
        </p:spPr>
      </p:pic>
      <p:pic>
        <p:nvPicPr>
          <p:cNvPr id="115" name="Picture 114"/>
          <p:cNvPicPr>
            <a:picLocks noChangeAspect="1"/>
          </p:cNvPicPr>
          <p:nvPr/>
        </p:nvPicPr>
        <p:blipFill>
          <a:blip r:embed="rId13"/>
          <a:stretch>
            <a:fillRect/>
          </a:stretch>
        </p:blipFill>
        <p:spPr>
          <a:xfrm>
            <a:off x="7656762" y="4096520"/>
            <a:ext cx="609600" cy="457200"/>
          </a:xfrm>
          <a:prstGeom prst="rect">
            <a:avLst/>
          </a:prstGeom>
        </p:spPr>
      </p:pic>
      <p:sp>
        <p:nvSpPr>
          <p:cNvPr id="23" name="TextBox 22"/>
          <p:cNvSpPr txBox="1"/>
          <p:nvPr/>
        </p:nvSpPr>
        <p:spPr>
          <a:xfrm>
            <a:off x="3640458" y="3394291"/>
            <a:ext cx="1128937" cy="430887"/>
          </a:xfrm>
          <a:prstGeom prst="rect">
            <a:avLst/>
          </a:prstGeom>
          <a:noFill/>
        </p:spPr>
        <p:txBody>
          <a:bodyPr wrap="square" rtlCol="0">
            <a:spAutoFit/>
          </a:bodyPr>
          <a:lstStyle/>
          <a:p>
            <a:r>
              <a:rPr lang="en-NZ" sz="1100" dirty="0" smtClean="0"/>
              <a:t>Activation function</a:t>
            </a:r>
            <a:endParaRPr lang="en-NZ" sz="1100" dirty="0"/>
          </a:p>
        </p:txBody>
      </p:sp>
      <p:sp>
        <p:nvSpPr>
          <p:cNvPr id="116" name="TextBox 115"/>
          <p:cNvSpPr txBox="1"/>
          <p:nvPr/>
        </p:nvSpPr>
        <p:spPr>
          <a:xfrm>
            <a:off x="5449734" y="3403256"/>
            <a:ext cx="1128937" cy="430887"/>
          </a:xfrm>
          <a:prstGeom prst="rect">
            <a:avLst/>
          </a:prstGeom>
          <a:noFill/>
        </p:spPr>
        <p:txBody>
          <a:bodyPr wrap="square" rtlCol="0">
            <a:spAutoFit/>
          </a:bodyPr>
          <a:lstStyle/>
          <a:p>
            <a:r>
              <a:rPr lang="en-NZ" sz="1100" dirty="0" smtClean="0"/>
              <a:t>Activation function</a:t>
            </a:r>
            <a:endParaRPr lang="en-NZ" sz="1100" dirty="0"/>
          </a:p>
        </p:txBody>
      </p:sp>
      <p:sp>
        <p:nvSpPr>
          <p:cNvPr id="117" name="TextBox 116"/>
          <p:cNvSpPr txBox="1"/>
          <p:nvPr/>
        </p:nvSpPr>
        <p:spPr>
          <a:xfrm>
            <a:off x="7710263" y="3757301"/>
            <a:ext cx="1128937" cy="430887"/>
          </a:xfrm>
          <a:prstGeom prst="rect">
            <a:avLst/>
          </a:prstGeom>
          <a:noFill/>
        </p:spPr>
        <p:txBody>
          <a:bodyPr wrap="square" rtlCol="0">
            <a:spAutoFit/>
          </a:bodyPr>
          <a:lstStyle/>
          <a:p>
            <a:r>
              <a:rPr lang="en-NZ" sz="1100" dirty="0" smtClean="0"/>
              <a:t>Activation function</a:t>
            </a:r>
            <a:endParaRPr lang="en-NZ" sz="1100" dirty="0"/>
          </a:p>
        </p:txBody>
      </p:sp>
      <mc:AlternateContent xmlns:mc="http://schemas.openxmlformats.org/markup-compatibility/2006" xmlns:a14="http://schemas.microsoft.com/office/drawing/2010/main">
        <mc:Choice Requires="a14">
          <p:sp>
            <p:nvSpPr>
              <p:cNvPr id="129" name="TextBox 128"/>
              <p:cNvSpPr txBox="1"/>
              <p:nvPr/>
            </p:nvSpPr>
            <p:spPr>
              <a:xfrm>
                <a:off x="2439593" y="1807545"/>
                <a:ext cx="3400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400" i="1" smtClean="0">
                              <a:latin typeface="Cambria Math" panose="02040503050406030204" pitchFamily="18" charset="0"/>
                            </a:rPr>
                          </m:ctrlPr>
                        </m:sSubPr>
                        <m:e>
                          <m:r>
                            <a:rPr lang="en-NZ" sz="1400" b="0" i="1" smtClean="0">
                              <a:latin typeface="Cambria Math" panose="02040503050406030204" pitchFamily="18" charset="0"/>
                            </a:rPr>
                            <m:t>𝑊</m:t>
                          </m:r>
                        </m:e>
                        <m:sub>
                          <m:r>
                            <a:rPr lang="en-NZ" sz="1400" b="0" i="1" smtClean="0">
                              <a:latin typeface="Cambria Math" panose="02040503050406030204" pitchFamily="18" charset="0"/>
                            </a:rPr>
                            <m:t>11</m:t>
                          </m:r>
                        </m:sub>
                      </m:sSub>
                    </m:oMath>
                  </m:oMathPara>
                </a14:m>
                <a:endParaRPr lang="en-NZ" sz="1400" dirty="0"/>
              </a:p>
            </p:txBody>
          </p:sp>
        </mc:Choice>
        <mc:Fallback xmlns="">
          <p:sp>
            <p:nvSpPr>
              <p:cNvPr id="129" name="TextBox 128"/>
              <p:cNvSpPr txBox="1">
                <a:spLocks noRot="1" noChangeAspect="1" noMove="1" noResize="1" noEditPoints="1" noAdjustHandles="1" noChangeArrowheads="1" noChangeShapeType="1" noTextEdit="1"/>
              </p:cNvSpPr>
              <p:nvPr/>
            </p:nvSpPr>
            <p:spPr>
              <a:xfrm>
                <a:off x="2439593" y="1807545"/>
                <a:ext cx="340093" cy="215444"/>
              </a:xfrm>
              <a:prstGeom prst="rect">
                <a:avLst/>
              </a:prstGeom>
              <a:blipFill>
                <a:blip r:embed="rId15"/>
                <a:stretch>
                  <a:fillRect l="-12500" r="-1786" b="-1428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0" name="TextBox 129"/>
              <p:cNvSpPr txBox="1"/>
              <p:nvPr/>
            </p:nvSpPr>
            <p:spPr>
              <a:xfrm>
                <a:off x="2944590" y="4307487"/>
                <a:ext cx="34009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400" i="1" smtClean="0">
                              <a:latin typeface="Cambria Math" panose="02040503050406030204" pitchFamily="18" charset="0"/>
                            </a:rPr>
                          </m:ctrlPr>
                        </m:sSubPr>
                        <m:e>
                          <m:r>
                            <a:rPr lang="en-NZ" sz="1400" b="0" i="1" smtClean="0">
                              <a:latin typeface="Cambria Math" panose="02040503050406030204" pitchFamily="18" charset="0"/>
                            </a:rPr>
                            <m:t>𝑊</m:t>
                          </m:r>
                        </m:e>
                        <m:sub>
                          <m:r>
                            <a:rPr lang="en-NZ" sz="1400" b="0" i="1" smtClean="0">
                              <a:latin typeface="Cambria Math" panose="02040503050406030204" pitchFamily="18" charset="0"/>
                            </a:rPr>
                            <m:t>11</m:t>
                          </m:r>
                        </m:sub>
                      </m:sSub>
                    </m:oMath>
                  </m:oMathPara>
                </a14:m>
                <a:endParaRPr lang="en-NZ" sz="1400" dirty="0"/>
              </a:p>
            </p:txBody>
          </p:sp>
        </mc:Choice>
        <mc:Fallback xmlns="">
          <p:sp>
            <p:nvSpPr>
              <p:cNvPr id="130" name="TextBox 129"/>
              <p:cNvSpPr txBox="1">
                <a:spLocks noRot="1" noChangeAspect="1" noMove="1" noResize="1" noEditPoints="1" noAdjustHandles="1" noChangeArrowheads="1" noChangeShapeType="1" noTextEdit="1"/>
              </p:cNvSpPr>
              <p:nvPr/>
            </p:nvSpPr>
            <p:spPr>
              <a:xfrm>
                <a:off x="2944590" y="4307487"/>
                <a:ext cx="340093" cy="215444"/>
              </a:xfrm>
              <a:prstGeom prst="rect">
                <a:avLst/>
              </a:prstGeom>
              <a:blipFill>
                <a:blip r:embed="rId15"/>
                <a:stretch>
                  <a:fillRect l="-12500" r="-1786" b="-1428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1" name="TextBox 130"/>
              <p:cNvSpPr txBox="1"/>
              <p:nvPr/>
            </p:nvSpPr>
            <p:spPr>
              <a:xfrm>
                <a:off x="2427320" y="2283805"/>
                <a:ext cx="3442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400" i="1" smtClean="0">
                              <a:latin typeface="Cambria Math" panose="02040503050406030204" pitchFamily="18" charset="0"/>
                            </a:rPr>
                          </m:ctrlPr>
                        </m:sSubPr>
                        <m:e>
                          <m:r>
                            <a:rPr lang="en-NZ" sz="1400" b="0" i="1" smtClean="0">
                              <a:latin typeface="Cambria Math" panose="02040503050406030204" pitchFamily="18" charset="0"/>
                            </a:rPr>
                            <m:t>𝑊</m:t>
                          </m:r>
                        </m:e>
                        <m:sub>
                          <m:r>
                            <a:rPr lang="en-NZ" sz="1400" b="0" i="1" smtClean="0">
                              <a:latin typeface="Cambria Math" panose="02040503050406030204" pitchFamily="18" charset="0"/>
                            </a:rPr>
                            <m:t>21</m:t>
                          </m:r>
                        </m:sub>
                      </m:sSub>
                    </m:oMath>
                  </m:oMathPara>
                </a14:m>
                <a:endParaRPr lang="en-NZ" sz="1400" dirty="0"/>
              </a:p>
            </p:txBody>
          </p:sp>
        </mc:Choice>
        <mc:Fallback xmlns="">
          <p:sp>
            <p:nvSpPr>
              <p:cNvPr id="131" name="TextBox 130"/>
              <p:cNvSpPr txBox="1">
                <a:spLocks noRot="1" noChangeAspect="1" noMove="1" noResize="1" noEditPoints="1" noAdjustHandles="1" noChangeArrowheads="1" noChangeShapeType="1" noTextEdit="1"/>
              </p:cNvSpPr>
              <p:nvPr/>
            </p:nvSpPr>
            <p:spPr>
              <a:xfrm>
                <a:off x="2427320" y="2283805"/>
                <a:ext cx="344261" cy="215444"/>
              </a:xfrm>
              <a:prstGeom prst="rect">
                <a:avLst/>
              </a:prstGeom>
              <a:blipFill>
                <a:blip r:embed="rId16"/>
                <a:stretch>
                  <a:fillRect l="-12281" r="-1754" b="-1428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2" name="TextBox 131"/>
              <p:cNvSpPr txBox="1"/>
              <p:nvPr/>
            </p:nvSpPr>
            <p:spPr>
              <a:xfrm rot="19979394">
                <a:off x="3037938" y="4583728"/>
                <a:ext cx="3442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400" i="1" smtClean="0">
                              <a:latin typeface="Cambria Math" panose="02040503050406030204" pitchFamily="18" charset="0"/>
                            </a:rPr>
                          </m:ctrlPr>
                        </m:sSubPr>
                        <m:e>
                          <m:r>
                            <a:rPr lang="en-NZ" sz="1400" b="0" i="1" smtClean="0">
                              <a:latin typeface="Cambria Math" panose="02040503050406030204" pitchFamily="18" charset="0"/>
                            </a:rPr>
                            <m:t>𝑊</m:t>
                          </m:r>
                        </m:e>
                        <m:sub>
                          <m:r>
                            <a:rPr lang="en-NZ" sz="1400" b="0" i="1" smtClean="0">
                              <a:latin typeface="Cambria Math" panose="02040503050406030204" pitchFamily="18" charset="0"/>
                            </a:rPr>
                            <m:t>21</m:t>
                          </m:r>
                        </m:sub>
                      </m:sSub>
                    </m:oMath>
                  </m:oMathPara>
                </a14:m>
                <a:endParaRPr lang="en-NZ" sz="1400" dirty="0"/>
              </a:p>
            </p:txBody>
          </p:sp>
        </mc:Choice>
        <mc:Fallback xmlns="">
          <p:sp>
            <p:nvSpPr>
              <p:cNvPr id="132" name="TextBox 131"/>
              <p:cNvSpPr txBox="1">
                <a:spLocks noRot="1" noChangeAspect="1" noMove="1" noResize="1" noEditPoints="1" noAdjustHandles="1" noChangeArrowheads="1" noChangeShapeType="1" noTextEdit="1"/>
              </p:cNvSpPr>
              <p:nvPr/>
            </p:nvSpPr>
            <p:spPr>
              <a:xfrm rot="19979394">
                <a:off x="3037938" y="4583728"/>
                <a:ext cx="344261" cy="215444"/>
              </a:xfrm>
              <a:prstGeom prst="rect">
                <a:avLst/>
              </a:prstGeom>
              <a:blipFill>
                <a:blip r:embed="rId17"/>
                <a:stretch>
                  <a:fillRect l="-5970" r="-4478" b="-689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0" name="TextBox 139"/>
              <p:cNvSpPr txBox="1"/>
              <p:nvPr/>
            </p:nvSpPr>
            <p:spPr>
              <a:xfrm rot="19604108">
                <a:off x="3303188" y="4784568"/>
                <a:ext cx="3442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400" i="1" smtClean="0">
                              <a:latin typeface="Cambria Math" panose="02040503050406030204" pitchFamily="18" charset="0"/>
                            </a:rPr>
                          </m:ctrlPr>
                        </m:sSubPr>
                        <m:e>
                          <m:r>
                            <a:rPr lang="en-NZ" sz="1400" b="0" i="1" smtClean="0">
                              <a:latin typeface="Cambria Math" panose="02040503050406030204" pitchFamily="18" charset="0"/>
                            </a:rPr>
                            <m:t>𝑊</m:t>
                          </m:r>
                        </m:e>
                        <m:sub>
                          <m:r>
                            <a:rPr lang="en-NZ" sz="1400" b="0" i="1" smtClean="0">
                              <a:latin typeface="Cambria Math" panose="02040503050406030204" pitchFamily="18" charset="0"/>
                            </a:rPr>
                            <m:t>31</m:t>
                          </m:r>
                        </m:sub>
                      </m:sSub>
                    </m:oMath>
                  </m:oMathPara>
                </a14:m>
                <a:endParaRPr lang="en-NZ" sz="1400" dirty="0"/>
              </a:p>
            </p:txBody>
          </p:sp>
        </mc:Choice>
        <mc:Fallback xmlns="">
          <p:sp>
            <p:nvSpPr>
              <p:cNvPr id="140" name="TextBox 139"/>
              <p:cNvSpPr txBox="1">
                <a:spLocks noRot="1" noChangeAspect="1" noMove="1" noResize="1" noEditPoints="1" noAdjustHandles="1" noChangeArrowheads="1" noChangeShapeType="1" noTextEdit="1"/>
              </p:cNvSpPr>
              <p:nvPr/>
            </p:nvSpPr>
            <p:spPr>
              <a:xfrm rot="19604108">
                <a:off x="3303188" y="4784568"/>
                <a:ext cx="344261" cy="215444"/>
              </a:xfrm>
              <a:prstGeom prst="rect">
                <a:avLst/>
              </a:prstGeom>
              <a:blipFill>
                <a:blip r:embed="rId18"/>
                <a:stretch>
                  <a:fillRect l="-4412" r="-4412" b="-819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1" name="TextBox 140"/>
              <p:cNvSpPr txBox="1"/>
              <p:nvPr/>
            </p:nvSpPr>
            <p:spPr>
              <a:xfrm>
                <a:off x="2427320" y="2702533"/>
                <a:ext cx="3442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400" i="1" smtClean="0">
                              <a:latin typeface="Cambria Math" panose="02040503050406030204" pitchFamily="18" charset="0"/>
                            </a:rPr>
                          </m:ctrlPr>
                        </m:sSubPr>
                        <m:e>
                          <m:r>
                            <a:rPr lang="en-NZ" sz="1400" b="0" i="1" smtClean="0">
                              <a:latin typeface="Cambria Math" panose="02040503050406030204" pitchFamily="18" charset="0"/>
                            </a:rPr>
                            <m:t>𝑊</m:t>
                          </m:r>
                        </m:e>
                        <m:sub>
                          <m:r>
                            <a:rPr lang="en-NZ" sz="1400" b="0" i="1" smtClean="0">
                              <a:latin typeface="Cambria Math" panose="02040503050406030204" pitchFamily="18" charset="0"/>
                            </a:rPr>
                            <m:t>31</m:t>
                          </m:r>
                        </m:sub>
                      </m:sSub>
                    </m:oMath>
                  </m:oMathPara>
                </a14:m>
                <a:endParaRPr lang="en-NZ" sz="1400" dirty="0"/>
              </a:p>
            </p:txBody>
          </p:sp>
        </mc:Choice>
        <mc:Fallback xmlns="">
          <p:sp>
            <p:nvSpPr>
              <p:cNvPr id="141" name="TextBox 140"/>
              <p:cNvSpPr txBox="1">
                <a:spLocks noRot="1" noChangeAspect="1" noMove="1" noResize="1" noEditPoints="1" noAdjustHandles="1" noChangeArrowheads="1" noChangeShapeType="1" noTextEdit="1"/>
              </p:cNvSpPr>
              <p:nvPr/>
            </p:nvSpPr>
            <p:spPr>
              <a:xfrm>
                <a:off x="2427320" y="2702533"/>
                <a:ext cx="344261" cy="215444"/>
              </a:xfrm>
              <a:prstGeom prst="rect">
                <a:avLst/>
              </a:prstGeom>
              <a:blipFill>
                <a:blip r:embed="rId19"/>
                <a:stretch>
                  <a:fillRect l="-12281" r="-1754" b="-1111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2" name="TextBox 141"/>
              <p:cNvSpPr txBox="1"/>
              <p:nvPr/>
            </p:nvSpPr>
            <p:spPr>
              <a:xfrm>
                <a:off x="2073268" y="4445998"/>
                <a:ext cx="2131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400" i="1" smtClean="0">
                              <a:latin typeface="Cambria Math" panose="02040503050406030204" pitchFamily="18" charset="0"/>
                            </a:rPr>
                          </m:ctrlPr>
                        </m:sSubPr>
                        <m:e>
                          <m:r>
                            <a:rPr lang="en-NZ" sz="1400" b="0" i="1" smtClean="0">
                              <a:latin typeface="Cambria Math" panose="02040503050406030204" pitchFamily="18" charset="0"/>
                            </a:rPr>
                            <m:t>𝑥</m:t>
                          </m:r>
                        </m:e>
                        <m:sub>
                          <m:r>
                            <a:rPr lang="en-NZ" sz="1400" b="0" i="1" smtClean="0">
                              <a:latin typeface="Cambria Math" panose="02040503050406030204" pitchFamily="18" charset="0"/>
                            </a:rPr>
                            <m:t>1</m:t>
                          </m:r>
                        </m:sub>
                      </m:sSub>
                    </m:oMath>
                  </m:oMathPara>
                </a14:m>
                <a:endParaRPr lang="en-NZ" sz="1400" dirty="0"/>
              </a:p>
            </p:txBody>
          </p:sp>
        </mc:Choice>
        <mc:Fallback xmlns="">
          <p:sp>
            <p:nvSpPr>
              <p:cNvPr id="142" name="TextBox 141"/>
              <p:cNvSpPr txBox="1">
                <a:spLocks noRot="1" noChangeAspect="1" noMove="1" noResize="1" noEditPoints="1" noAdjustHandles="1" noChangeArrowheads="1" noChangeShapeType="1" noTextEdit="1"/>
              </p:cNvSpPr>
              <p:nvPr/>
            </p:nvSpPr>
            <p:spPr>
              <a:xfrm>
                <a:off x="2073268" y="4445998"/>
                <a:ext cx="213135" cy="215444"/>
              </a:xfrm>
              <a:prstGeom prst="rect">
                <a:avLst/>
              </a:prstGeom>
              <a:blipFill>
                <a:blip r:embed="rId20"/>
                <a:stretch>
                  <a:fillRect l="-11429" r="-2857" b="-1111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3" name="TextBox 142"/>
              <p:cNvSpPr txBox="1"/>
              <p:nvPr/>
            </p:nvSpPr>
            <p:spPr>
              <a:xfrm>
                <a:off x="2091889" y="5106081"/>
                <a:ext cx="2173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400" i="1" smtClean="0">
                              <a:latin typeface="Cambria Math" panose="02040503050406030204" pitchFamily="18" charset="0"/>
                            </a:rPr>
                          </m:ctrlPr>
                        </m:sSubPr>
                        <m:e>
                          <m:r>
                            <a:rPr lang="en-NZ" sz="1400" b="0" i="1" smtClean="0">
                              <a:latin typeface="Cambria Math" panose="02040503050406030204" pitchFamily="18" charset="0"/>
                            </a:rPr>
                            <m:t>𝑥</m:t>
                          </m:r>
                        </m:e>
                        <m:sub>
                          <m:r>
                            <a:rPr lang="en-NZ" sz="1400" b="0" i="1" smtClean="0">
                              <a:latin typeface="Cambria Math" panose="02040503050406030204" pitchFamily="18" charset="0"/>
                            </a:rPr>
                            <m:t>2</m:t>
                          </m:r>
                        </m:sub>
                      </m:sSub>
                    </m:oMath>
                  </m:oMathPara>
                </a14:m>
                <a:endParaRPr lang="en-NZ" sz="1400" dirty="0"/>
              </a:p>
            </p:txBody>
          </p:sp>
        </mc:Choice>
        <mc:Fallback xmlns="">
          <p:sp>
            <p:nvSpPr>
              <p:cNvPr id="143" name="TextBox 142"/>
              <p:cNvSpPr txBox="1">
                <a:spLocks noRot="1" noChangeAspect="1" noMove="1" noResize="1" noEditPoints="1" noAdjustHandles="1" noChangeArrowheads="1" noChangeShapeType="1" noTextEdit="1"/>
              </p:cNvSpPr>
              <p:nvPr/>
            </p:nvSpPr>
            <p:spPr>
              <a:xfrm>
                <a:off x="2091889" y="5106081"/>
                <a:ext cx="217304" cy="215444"/>
              </a:xfrm>
              <a:prstGeom prst="rect">
                <a:avLst/>
              </a:prstGeom>
              <a:blipFill>
                <a:blip r:embed="rId21"/>
                <a:stretch>
                  <a:fillRect l="-11111" r="-2778" b="-1428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4" name="TextBox 143"/>
              <p:cNvSpPr txBox="1"/>
              <p:nvPr/>
            </p:nvSpPr>
            <p:spPr>
              <a:xfrm>
                <a:off x="2093973" y="5858556"/>
                <a:ext cx="21730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400" i="1" smtClean="0">
                              <a:latin typeface="Cambria Math" panose="02040503050406030204" pitchFamily="18" charset="0"/>
                            </a:rPr>
                          </m:ctrlPr>
                        </m:sSubPr>
                        <m:e>
                          <m:r>
                            <a:rPr lang="en-NZ" sz="1400" b="0" i="1" smtClean="0">
                              <a:latin typeface="Cambria Math" panose="02040503050406030204" pitchFamily="18" charset="0"/>
                            </a:rPr>
                            <m:t>𝑥</m:t>
                          </m:r>
                        </m:e>
                        <m:sub>
                          <m:r>
                            <a:rPr lang="en-NZ" sz="1400" b="0" i="1" smtClean="0">
                              <a:latin typeface="Cambria Math" panose="02040503050406030204" pitchFamily="18" charset="0"/>
                            </a:rPr>
                            <m:t>3</m:t>
                          </m:r>
                        </m:sub>
                      </m:sSub>
                    </m:oMath>
                  </m:oMathPara>
                </a14:m>
                <a:endParaRPr lang="en-NZ" sz="1400" dirty="0"/>
              </a:p>
            </p:txBody>
          </p:sp>
        </mc:Choice>
        <mc:Fallback xmlns="">
          <p:sp>
            <p:nvSpPr>
              <p:cNvPr id="144" name="TextBox 143"/>
              <p:cNvSpPr txBox="1">
                <a:spLocks noRot="1" noChangeAspect="1" noMove="1" noResize="1" noEditPoints="1" noAdjustHandles="1" noChangeArrowheads="1" noChangeShapeType="1" noTextEdit="1"/>
              </p:cNvSpPr>
              <p:nvPr/>
            </p:nvSpPr>
            <p:spPr>
              <a:xfrm>
                <a:off x="2093973" y="5858556"/>
                <a:ext cx="217304" cy="215444"/>
              </a:xfrm>
              <a:prstGeom prst="rect">
                <a:avLst/>
              </a:prstGeom>
              <a:blipFill>
                <a:blip r:embed="rId22"/>
                <a:stretch>
                  <a:fillRect l="-11111" r="-2778" b="-14286"/>
                </a:stretch>
              </a:blipFill>
            </p:spPr>
            <p:txBody>
              <a:bodyPr/>
              <a:lstStyle/>
              <a:p>
                <a:r>
                  <a:rPr lang="en-NZ">
                    <a:noFill/>
                  </a:rPr>
                  <a:t> </a:t>
                </a:r>
              </a:p>
            </p:txBody>
          </p:sp>
        </mc:Fallback>
      </mc:AlternateContent>
      <p:sp>
        <p:nvSpPr>
          <p:cNvPr id="149" name="Rectangle 226"/>
          <p:cNvSpPr>
            <a:spLocks noChangeArrowheads="1"/>
          </p:cNvSpPr>
          <p:nvPr/>
        </p:nvSpPr>
        <p:spPr bwMode="auto">
          <a:xfrm>
            <a:off x="6557035" y="1649887"/>
            <a:ext cx="361376" cy="492129"/>
          </a:xfrm>
          <a:prstGeom prst="rect">
            <a:avLst/>
          </a:prstGeom>
          <a:solidFill>
            <a:schemeClr val="bg1">
              <a:lumMod val="65000"/>
            </a:schemeClr>
          </a:solidFill>
          <a:ln w="25400" algn="ctr">
            <a:solidFill>
              <a:srgbClr val="000000"/>
            </a:solidFill>
            <a:round/>
            <a:headEnd/>
            <a:tailEnd/>
          </a:ln>
        </p:spPr>
        <p:txBody>
          <a:bodyPr anchor="ctr" anchorCtr="0"/>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1200" baseline="-25000" dirty="0">
              <a:solidFill>
                <a:srgbClr val="000000"/>
              </a:solidFill>
              <a:latin typeface="Gill Sans" charset="0"/>
              <a:sym typeface="Gill Sans" charset="0"/>
            </a:endParaRPr>
          </a:p>
        </p:txBody>
      </p:sp>
      <p:sp>
        <p:nvSpPr>
          <p:cNvPr id="150" name="Rectangle 226"/>
          <p:cNvSpPr>
            <a:spLocks noChangeArrowheads="1"/>
          </p:cNvSpPr>
          <p:nvPr/>
        </p:nvSpPr>
        <p:spPr bwMode="auto">
          <a:xfrm>
            <a:off x="6938035" y="1649887"/>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1800" baseline="-25000" dirty="0">
              <a:solidFill>
                <a:srgbClr val="000000"/>
              </a:solidFill>
              <a:latin typeface="Gill Sans" charset="0"/>
              <a:sym typeface="Gill Sans" charset="0"/>
            </a:endParaRPr>
          </a:p>
        </p:txBody>
      </p:sp>
      <p:sp>
        <p:nvSpPr>
          <p:cNvPr id="151" name="Rectangle 226"/>
          <p:cNvSpPr>
            <a:spLocks noChangeArrowheads="1"/>
          </p:cNvSpPr>
          <p:nvPr/>
        </p:nvSpPr>
        <p:spPr bwMode="auto">
          <a:xfrm>
            <a:off x="6560491" y="2121872"/>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52" name="Rectangle 226"/>
          <p:cNvSpPr>
            <a:spLocks noChangeArrowheads="1"/>
          </p:cNvSpPr>
          <p:nvPr/>
        </p:nvSpPr>
        <p:spPr bwMode="auto">
          <a:xfrm>
            <a:off x="6941491" y="2121872"/>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53" name="Rectangle 226"/>
          <p:cNvSpPr>
            <a:spLocks noChangeArrowheads="1"/>
          </p:cNvSpPr>
          <p:nvPr/>
        </p:nvSpPr>
        <p:spPr bwMode="auto">
          <a:xfrm>
            <a:off x="6562350" y="2593857"/>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57" name="Rectangle 226"/>
          <p:cNvSpPr>
            <a:spLocks noChangeArrowheads="1"/>
          </p:cNvSpPr>
          <p:nvPr/>
        </p:nvSpPr>
        <p:spPr bwMode="auto">
          <a:xfrm>
            <a:off x="6943350" y="2593857"/>
            <a:ext cx="361376" cy="471985"/>
          </a:xfrm>
          <a:prstGeom prst="rect">
            <a:avLst/>
          </a:prstGeom>
          <a:solidFill>
            <a:schemeClr val="bg1">
              <a:lumMod val="65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159" name="Rectangle 226"/>
          <p:cNvSpPr>
            <a:spLocks noChangeArrowheads="1"/>
          </p:cNvSpPr>
          <p:nvPr/>
        </p:nvSpPr>
        <p:spPr bwMode="auto">
          <a:xfrm>
            <a:off x="7735147" y="2306849"/>
            <a:ext cx="361376" cy="471985"/>
          </a:xfrm>
          <a:prstGeom prst="rect">
            <a:avLst/>
          </a:prstGeom>
          <a:solidFill>
            <a:schemeClr val="accent3">
              <a:lumMod val="60000"/>
              <a:lumOff val="4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baseline="-25000" dirty="0">
              <a:solidFill>
                <a:srgbClr val="000000"/>
              </a:solidFill>
              <a:latin typeface="Gill Sans" charset="0"/>
              <a:sym typeface="Gill Sans" charset="0"/>
            </a:endParaRPr>
          </a:p>
        </p:txBody>
      </p:sp>
    </p:spTree>
    <p:extLst>
      <p:ext uri="{BB962C8B-B14F-4D97-AF65-F5344CB8AC3E}">
        <p14:creationId xmlns:p14="http://schemas.microsoft.com/office/powerpoint/2010/main" val="30392152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smile vector</a:t>
            </a:r>
            <a:endParaRPr lang="en-US" dirty="0"/>
          </a:p>
        </p:txBody>
      </p:sp>
      <p:pic>
        <p:nvPicPr>
          <p:cNvPr id="4" name="Picture 3"/>
          <p:cNvPicPr>
            <a:picLocks noChangeAspect="1"/>
          </p:cNvPicPr>
          <p:nvPr/>
        </p:nvPicPr>
        <p:blipFill rotWithShape="1">
          <a:blip r:embed="rId3"/>
          <a:srcRect r="78833" b="50105"/>
          <a:stretch/>
        </p:blipFill>
        <p:spPr>
          <a:xfrm>
            <a:off x="3786469" y="2175010"/>
            <a:ext cx="1519324" cy="150988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300117" y="1771957"/>
                <a:ext cx="438196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𝑖𝑚𝑎𝑔𝑒</m:t>
                          </m:r>
                        </m:e>
                        <m:sub>
                          <m:r>
                            <a:rPr lang="en-US" b="0" i="1" smtClean="0">
                              <a:latin typeface="Cambria Math" panose="02040503050406030204" pitchFamily="18" charset="0"/>
                            </a:rPr>
                            <m:t>𝑜𝑢𝑡𝑝𝑢𝑡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𝑖𝑚𝑎𝑔𝑒</m:t>
                          </m:r>
                        </m:e>
                        <m:sub>
                          <m:r>
                            <a:rPr lang="en-US" b="0" i="1" smtClean="0">
                              <a:latin typeface="Cambria Math" panose="02040503050406030204" pitchFamily="18" charset="0"/>
                            </a:rPr>
                            <m:t>𝑖𝑛𝑝𝑢𝑡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𝑣𝑒𝑐𝑡𝑜𝑟</m:t>
                          </m:r>
                        </m:e>
                        <m:sub>
                          <m:r>
                            <a:rPr lang="en-US" b="0" i="1" smtClean="0">
                              <a:latin typeface="Cambria Math" panose="02040503050406030204" pitchFamily="18" charset="0"/>
                            </a:rPr>
                            <m:t>𝑠𝑚𝑖𝑙𝑒</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300117" y="1771957"/>
                <a:ext cx="4381969" cy="298415"/>
              </a:xfrm>
              <a:prstGeom prst="rect">
                <a:avLst/>
              </a:prstGeom>
              <a:blipFill>
                <a:blip r:embed="rId4"/>
                <a:stretch>
                  <a:fillRect l="-1391" t="-2041" r="-278" b="-26531"/>
                </a:stretch>
              </a:blipFill>
            </p:spPr>
            <p:txBody>
              <a:bodyPr/>
              <a:lstStyle/>
              <a:p>
                <a:r>
                  <a:rPr lang="en-US">
                    <a:noFill/>
                  </a:rPr>
                  <a:t> </a:t>
                </a:r>
              </a:p>
            </p:txBody>
          </p:sp>
        </mc:Fallback>
      </mc:AlternateContent>
      <p:pic>
        <p:nvPicPr>
          <p:cNvPr id="6" name="Picture 5"/>
          <p:cNvPicPr>
            <a:picLocks noChangeAspect="1"/>
          </p:cNvPicPr>
          <p:nvPr/>
        </p:nvPicPr>
        <p:blipFill rotWithShape="1">
          <a:blip r:embed="rId3"/>
          <a:srcRect l="20717" t="51277" r="60249"/>
          <a:stretch/>
        </p:blipFill>
        <p:spPr>
          <a:xfrm>
            <a:off x="2183577" y="5256704"/>
            <a:ext cx="1366223" cy="147440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185595" y="4730139"/>
                <a:ext cx="438196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𝑖𝑚𝑎𝑔𝑒</m:t>
                          </m:r>
                        </m:e>
                        <m:sub>
                          <m:r>
                            <a:rPr lang="en-US" b="0" i="1" smtClean="0">
                              <a:latin typeface="Cambria Math" panose="02040503050406030204" pitchFamily="18" charset="0"/>
                            </a:rPr>
                            <m:t>𝑜𝑢𝑡𝑝𝑢𝑡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𝑖𝑚𝑎𝑔𝑒</m:t>
                          </m:r>
                        </m:e>
                        <m:sub>
                          <m:r>
                            <a:rPr lang="en-US" b="0" i="1" smtClean="0">
                              <a:latin typeface="Cambria Math" panose="02040503050406030204" pitchFamily="18" charset="0"/>
                            </a:rPr>
                            <m:t>𝑖𝑛𝑝𝑢𝑡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𝑣𝑒𝑐𝑡𝑜𝑟</m:t>
                          </m:r>
                        </m:e>
                        <m:sub>
                          <m:r>
                            <a:rPr lang="en-US" b="0" i="1" smtClean="0">
                              <a:latin typeface="Cambria Math" panose="02040503050406030204" pitchFamily="18" charset="0"/>
                            </a:rPr>
                            <m:t>𝑠𝑚𝑖𝑙𝑒</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185595" y="4730139"/>
                <a:ext cx="4381969" cy="298415"/>
              </a:xfrm>
              <a:prstGeom prst="rect">
                <a:avLst/>
              </a:prstGeom>
              <a:blipFill>
                <a:blip r:embed="rId5"/>
                <a:stretch>
                  <a:fillRect l="-1393" r="-279" b="-26531"/>
                </a:stretch>
              </a:blipFill>
            </p:spPr>
            <p:txBody>
              <a:bodyPr/>
              <a:lstStyle/>
              <a:p>
                <a:r>
                  <a:rPr lang="en-US">
                    <a:noFill/>
                  </a:rPr>
                  <a:t> </a:t>
                </a:r>
              </a:p>
            </p:txBody>
          </p:sp>
        </mc:Fallback>
      </mc:AlternateContent>
      <p:pic>
        <p:nvPicPr>
          <p:cNvPr id="8" name="Picture 7"/>
          <p:cNvPicPr>
            <a:picLocks noChangeAspect="1"/>
          </p:cNvPicPr>
          <p:nvPr/>
        </p:nvPicPr>
        <p:blipFill rotWithShape="1">
          <a:blip r:embed="rId3"/>
          <a:srcRect l="19944" r="59224" b="50105"/>
          <a:stretch/>
        </p:blipFill>
        <p:spPr>
          <a:xfrm>
            <a:off x="2183577" y="2157249"/>
            <a:ext cx="1495312" cy="1509886"/>
          </a:xfrm>
          <a:prstGeom prst="rect">
            <a:avLst/>
          </a:prstGeom>
        </p:spPr>
      </p:pic>
      <p:pic>
        <p:nvPicPr>
          <p:cNvPr id="9" name="Picture 8"/>
          <p:cNvPicPr>
            <a:picLocks noChangeAspect="1"/>
          </p:cNvPicPr>
          <p:nvPr/>
        </p:nvPicPr>
        <p:blipFill rotWithShape="1">
          <a:blip r:embed="rId3"/>
          <a:srcRect l="78519" r="773" b="50105"/>
          <a:stretch/>
        </p:blipFill>
        <p:spPr>
          <a:xfrm>
            <a:off x="2209574" y="2171158"/>
            <a:ext cx="1486349" cy="150988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5380807" y="2344486"/>
                <a:ext cx="922240" cy="1148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mr>
                            <m:m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m:t>
                                      </m:r>
                                    </m:e>
                                  </m:mr>
                                  <m:mr>
                                    <m:e>
                                      <m:r>
                                        <a:rPr lang="en-US" b="0" i="1" smtClean="0">
                                          <a:latin typeface="Cambria Math" panose="02040503050406030204" pitchFamily="18" charset="0"/>
                                        </a:rPr>
                                        <m:t>…</m:t>
                                      </m:r>
                                    </m:e>
                                  </m:mr>
                                </m:m>
                              </m:e>
                            </m:mr>
                            <m:m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380807" y="2344486"/>
                <a:ext cx="922240" cy="1148328"/>
              </a:xfrm>
              <a:prstGeom prst="rect">
                <a:avLst/>
              </a:prstGeom>
              <a:blipFill>
                <a:blip r:embed="rId6"/>
                <a:stretch>
                  <a:fillRect/>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3"/>
          <a:srcRect r="78833" b="50105"/>
          <a:stretch/>
        </p:blipFill>
        <p:spPr>
          <a:xfrm>
            <a:off x="3680685" y="5178187"/>
            <a:ext cx="1519324" cy="1509886"/>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5274041" y="5267095"/>
                <a:ext cx="922240" cy="1148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mr>
                            <m:m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m:t>
                                      </m:r>
                                    </m:e>
                                  </m:mr>
                                  <m:mr>
                                    <m:e>
                                      <m:r>
                                        <a:rPr lang="en-US" b="0" i="1" smtClean="0">
                                          <a:latin typeface="Cambria Math" panose="02040503050406030204" pitchFamily="18" charset="0"/>
                                        </a:rPr>
                                        <m:t>…</m:t>
                                      </m:r>
                                    </m:e>
                                  </m:mr>
                                </m:m>
                              </m:e>
                            </m:mr>
                            <m:m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274041" y="5267095"/>
                <a:ext cx="922240" cy="1148328"/>
              </a:xfrm>
              <a:prstGeom prst="rect">
                <a:avLst/>
              </a:prstGeom>
              <a:blipFill>
                <a:blip r:embed="rId7"/>
                <a:stretch>
                  <a:fillRect/>
                </a:stretch>
              </a:blipFill>
            </p:spPr>
            <p:txBody>
              <a:bodyPr/>
              <a:lstStyle/>
              <a:p>
                <a:r>
                  <a:rPr lang="en-US">
                    <a:noFill/>
                  </a:rPr>
                  <a:t> </a:t>
                </a:r>
              </a:p>
            </p:txBody>
          </p:sp>
        </mc:Fallback>
      </mc:AlternateContent>
      <p:cxnSp>
        <p:nvCxnSpPr>
          <p:cNvPr id="16" name="Straight Arrow Connector 15"/>
          <p:cNvCxnSpPr/>
          <p:nvPr/>
        </p:nvCxnSpPr>
        <p:spPr>
          <a:xfrm flipV="1">
            <a:off x="5284274" y="1338741"/>
            <a:ext cx="0" cy="35194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5454127" y="1398494"/>
            <a:ext cx="2441986" cy="369332"/>
          </a:xfrm>
          <a:prstGeom prst="rect">
            <a:avLst/>
          </a:prstGeom>
          <a:noFill/>
        </p:spPr>
        <p:txBody>
          <a:bodyPr wrap="square" rtlCol="0">
            <a:spAutoFit/>
          </a:bodyPr>
          <a:lstStyle/>
          <a:p>
            <a:r>
              <a:rPr lang="en-US" dirty="0" smtClean="0"/>
              <a:t>Increase weight of k</a:t>
            </a:r>
            <a:endParaRPr lang="en-US" dirty="0"/>
          </a:p>
        </p:txBody>
      </p:sp>
      <mc:AlternateContent xmlns:mc="http://schemas.openxmlformats.org/markup-compatibility/2006" xmlns:a14="http://schemas.microsoft.com/office/drawing/2010/main">
        <mc:Choice Requires="a14">
          <p:sp>
            <p:nvSpPr>
              <p:cNvPr id="3" name="TextBox 2"/>
              <p:cNvSpPr txBox="1"/>
              <p:nvPr/>
            </p:nvSpPr>
            <p:spPr>
              <a:xfrm>
                <a:off x="3628185" y="2824125"/>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628185" y="2824125"/>
                <a:ext cx="226023" cy="276999"/>
              </a:xfrm>
              <a:prstGeom prst="rect">
                <a:avLst/>
              </a:prstGeom>
              <a:blipFill>
                <a:blip r:embed="rId8"/>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526370" y="5814559"/>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526370" y="5814559"/>
                <a:ext cx="226023" cy="276999"/>
              </a:xfrm>
              <a:prstGeom prst="rect">
                <a:avLst/>
              </a:prstGeom>
              <a:blipFill>
                <a:blip r:embed="rId9"/>
                <a:stretch>
                  <a:fillRect l="-10526" r="-7895"/>
                </a:stretch>
              </a:blipFill>
            </p:spPr>
            <p:txBody>
              <a:bodyPr/>
              <a:lstStyle/>
              <a:p>
                <a:r>
                  <a:rPr lang="en-US">
                    <a:noFill/>
                  </a:rPr>
                  <a:t> </a:t>
                </a:r>
              </a:p>
            </p:txBody>
          </p:sp>
        </mc:Fallback>
      </mc:AlternateContent>
    </p:spTree>
    <p:extLst>
      <p:ext uri="{BB962C8B-B14F-4D97-AF65-F5344CB8AC3E}">
        <p14:creationId xmlns:p14="http://schemas.microsoft.com/office/powerpoint/2010/main" val="168822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9215"/>
            <a:ext cx="7886700" cy="570789"/>
          </a:xfrm>
        </p:spPr>
        <p:txBody>
          <a:bodyPr>
            <a:normAutofit fontScale="90000"/>
          </a:bodyPr>
          <a:lstStyle/>
          <a:p>
            <a:r>
              <a:rPr lang="en-US" sz="3600" dirty="0" smtClean="0"/>
              <a:t>Generative adversarial networks</a:t>
            </a:r>
            <a:endParaRPr lang="en-US" sz="3600" dirty="0"/>
          </a:p>
        </p:txBody>
      </p:sp>
      <p:sp>
        <p:nvSpPr>
          <p:cNvPr id="3" name="Content Placeholder 2"/>
          <p:cNvSpPr>
            <a:spLocks noGrp="1"/>
          </p:cNvSpPr>
          <p:nvPr>
            <p:ph idx="1"/>
          </p:nvPr>
        </p:nvSpPr>
        <p:spPr>
          <a:xfrm>
            <a:off x="628650" y="710004"/>
            <a:ext cx="7886700" cy="2979869"/>
          </a:xfrm>
        </p:spPr>
        <p:txBody>
          <a:bodyPr>
            <a:normAutofit fontScale="77500" lnSpcReduction="20000"/>
          </a:bodyPr>
          <a:lstStyle/>
          <a:p>
            <a:r>
              <a:rPr lang="en-US" dirty="0"/>
              <a:t>Here we introduce a </a:t>
            </a:r>
            <a:r>
              <a:rPr lang="en-US" dirty="0" smtClean="0"/>
              <a:t>discriminator </a:t>
            </a:r>
            <a:r>
              <a:rPr lang="en-US" dirty="0"/>
              <a:t>network (usually a standard convolutional neural network) that tries to classify if an input image is real or generated. </a:t>
            </a:r>
            <a:endParaRPr lang="en-US" dirty="0" smtClean="0"/>
          </a:p>
          <a:p>
            <a:r>
              <a:rPr lang="en-US" dirty="0" smtClean="0"/>
              <a:t>For </a:t>
            </a:r>
            <a:r>
              <a:rPr lang="en-US" dirty="0"/>
              <a:t>instance, we could feed the 200 generated images and 200 real images into the discriminator and train it as a standard classifier to distinguish between the two sources. </a:t>
            </a:r>
            <a:endParaRPr lang="en-US" dirty="0" smtClean="0"/>
          </a:p>
          <a:p>
            <a:r>
              <a:rPr lang="en-US" dirty="0" smtClean="0"/>
              <a:t>But </a:t>
            </a:r>
            <a:r>
              <a:rPr lang="en-US" dirty="0"/>
              <a:t>in addition to that — and here’s the trick — we can also </a:t>
            </a:r>
            <a:r>
              <a:rPr lang="en-US" dirty="0" err="1"/>
              <a:t>backpropagate</a:t>
            </a:r>
            <a:r>
              <a:rPr lang="en-US" dirty="0"/>
              <a:t> through both the discriminator and the generator to find how we should change the generator’s parameters to make its 200 samples slightly more confusing for the discriminator. </a:t>
            </a:r>
            <a:endParaRPr lang="en-US" dirty="0" smtClean="0"/>
          </a:p>
          <a:p>
            <a:r>
              <a:rPr lang="en-US" dirty="0" smtClean="0"/>
              <a:t>These </a:t>
            </a:r>
            <a:r>
              <a:rPr lang="en-US" dirty="0"/>
              <a:t>two networks are therefore locked in a battle: the discriminator is trying to distinguish real images from fake images and the generator is trying to create images that make the discriminator think they are real. </a:t>
            </a:r>
            <a:endParaRPr lang="en-US" dirty="0" smtClean="0"/>
          </a:p>
          <a:p>
            <a:r>
              <a:rPr lang="en-US" dirty="0" smtClean="0"/>
              <a:t>In </a:t>
            </a:r>
            <a:r>
              <a:rPr lang="en-US" dirty="0"/>
              <a:t>the end, the generator network is outputting images that are indistinguishable from real images for the discriminator.</a:t>
            </a:r>
          </a:p>
          <a:p>
            <a:endParaRPr lang="en-US" dirty="0"/>
          </a:p>
        </p:txBody>
      </p:sp>
      <p:pic>
        <p:nvPicPr>
          <p:cNvPr id="4" name="Picture 3"/>
          <p:cNvPicPr>
            <a:picLocks noChangeAspect="1"/>
          </p:cNvPicPr>
          <p:nvPr/>
        </p:nvPicPr>
        <p:blipFill rotWithShape="1">
          <a:blip r:embed="rId3"/>
          <a:srcRect t="15406"/>
          <a:stretch/>
        </p:blipFill>
        <p:spPr>
          <a:xfrm>
            <a:off x="122180" y="3325548"/>
            <a:ext cx="5943629" cy="343292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5809" y="4088422"/>
            <a:ext cx="2955993" cy="2216995"/>
          </a:xfrm>
          <a:prstGeom prst="rect">
            <a:avLst/>
          </a:prstGeom>
        </p:spPr>
      </p:pic>
      <p:sp>
        <p:nvSpPr>
          <p:cNvPr id="6" name="TextBox 5"/>
          <p:cNvSpPr txBox="1"/>
          <p:nvPr/>
        </p:nvSpPr>
        <p:spPr>
          <a:xfrm>
            <a:off x="6605195" y="3668357"/>
            <a:ext cx="2312894" cy="646331"/>
          </a:xfrm>
          <a:prstGeom prst="rect">
            <a:avLst/>
          </a:prstGeom>
          <a:solidFill>
            <a:schemeClr val="bg1"/>
          </a:solidFill>
        </p:spPr>
        <p:txBody>
          <a:bodyPr wrap="square" rtlCol="0">
            <a:spAutoFit/>
          </a:bodyPr>
          <a:lstStyle/>
          <a:p>
            <a:r>
              <a:rPr lang="en-US" dirty="0" smtClean="0"/>
              <a:t>Images produced by the generator</a:t>
            </a:r>
            <a:endParaRPr lang="en-US" dirty="0"/>
          </a:p>
        </p:txBody>
      </p:sp>
    </p:spTree>
    <p:extLst>
      <p:ext uri="{BB962C8B-B14F-4D97-AF65-F5344CB8AC3E}">
        <p14:creationId xmlns:p14="http://schemas.microsoft.com/office/powerpoint/2010/main" val="241839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Artificial Intelligence APIs</a:t>
            </a:r>
            <a:endParaRPr lang="en-US" dirty="0"/>
          </a:p>
        </p:txBody>
      </p:sp>
      <p:sp>
        <p:nvSpPr>
          <p:cNvPr id="3" name="Content Placeholder 2"/>
          <p:cNvSpPr>
            <a:spLocks noGrp="1"/>
          </p:cNvSpPr>
          <p:nvPr>
            <p:ph idx="1"/>
          </p:nvPr>
        </p:nvSpPr>
        <p:spPr/>
        <p:txBody>
          <a:bodyPr/>
          <a:lstStyle/>
          <a:p>
            <a:r>
              <a:rPr lang="en-NZ" dirty="0" smtClean="0"/>
              <a:t>AI computation (training, inference,…) carried out in a remote server</a:t>
            </a:r>
          </a:p>
          <a:p>
            <a:r>
              <a:rPr lang="en-NZ" dirty="0" smtClean="0"/>
              <a:t>AI functionality brought over the web to a client using a RESTful API</a:t>
            </a:r>
          </a:p>
          <a:p>
            <a:endParaRPr lang="en-NZ" dirty="0"/>
          </a:p>
          <a:p>
            <a:pPr marL="400050" lvl="1" indent="0" algn="ctr">
              <a:buNone/>
            </a:pPr>
            <a:r>
              <a:rPr lang="en-NZ" sz="2000" dirty="0" smtClean="0"/>
              <a:t>For instance how speech input works in android phones</a:t>
            </a:r>
            <a:endParaRPr lang="en-US" sz="2000" dirty="0"/>
          </a:p>
        </p:txBody>
      </p:sp>
    </p:spTree>
    <p:extLst>
      <p:ext uri="{BB962C8B-B14F-4D97-AF65-F5344CB8AC3E}">
        <p14:creationId xmlns:p14="http://schemas.microsoft.com/office/powerpoint/2010/main" val="335886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Watson services</a:t>
            </a:r>
            <a:endParaRPr lang="en-US" dirty="0"/>
          </a:p>
        </p:txBody>
      </p:sp>
      <p:pic>
        <p:nvPicPr>
          <p:cNvPr id="1026" name="Picture 2" descr="Watson Ecosystem Explained | Emerging Insights N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163" y="1394192"/>
            <a:ext cx="6231674" cy="492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1955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Reinforcement learning</a:t>
            </a:r>
            <a:endParaRPr lang="en-NZ" dirty="0"/>
          </a:p>
        </p:txBody>
      </p:sp>
      <p:sp>
        <p:nvSpPr>
          <p:cNvPr id="3" name="Content Placeholder 2"/>
          <p:cNvSpPr>
            <a:spLocks noGrp="1"/>
          </p:cNvSpPr>
          <p:nvPr>
            <p:ph idx="1"/>
          </p:nvPr>
        </p:nvSpPr>
        <p:spPr/>
        <p:txBody>
          <a:bodyPr/>
          <a:lstStyle/>
          <a:p>
            <a:endParaRPr lang="en-NZ"/>
          </a:p>
        </p:txBody>
      </p:sp>
    </p:spTree>
    <p:extLst>
      <p:ext uri="{BB962C8B-B14F-4D97-AF65-F5344CB8AC3E}">
        <p14:creationId xmlns:p14="http://schemas.microsoft.com/office/powerpoint/2010/main" val="24885054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71" y="59707"/>
            <a:ext cx="3302000" cy="436247"/>
          </a:xfrm>
        </p:spPr>
        <p:txBody>
          <a:bodyPr>
            <a:normAutofit fontScale="90000"/>
          </a:bodyPr>
          <a:lstStyle/>
          <a:p>
            <a:r>
              <a:rPr lang="en-NZ" dirty="0"/>
              <a:t>Introduction</a:t>
            </a:r>
          </a:p>
        </p:txBody>
      </p:sp>
      <p:sp>
        <p:nvSpPr>
          <p:cNvPr id="3" name="Content Placeholder 2"/>
          <p:cNvSpPr>
            <a:spLocks noGrp="1"/>
          </p:cNvSpPr>
          <p:nvPr>
            <p:ph idx="1"/>
          </p:nvPr>
        </p:nvSpPr>
        <p:spPr>
          <a:xfrm>
            <a:off x="32825" y="538123"/>
            <a:ext cx="5998698" cy="4596471"/>
          </a:xfrm>
        </p:spPr>
        <p:txBody>
          <a:bodyPr>
            <a:normAutofit fontScale="77500" lnSpcReduction="20000"/>
          </a:bodyPr>
          <a:lstStyle/>
          <a:p>
            <a:r>
              <a:rPr lang="en-NZ" dirty="0"/>
              <a:t>Reinforcement Learning (RL) is one of the most exciting fields of Machine Learning today, and also one of the oldest. </a:t>
            </a:r>
          </a:p>
          <a:p>
            <a:r>
              <a:rPr lang="en-NZ" dirty="0"/>
              <a:t>It has been around since the 1950s, producing many interesting applications over the </a:t>
            </a:r>
            <a:r>
              <a:rPr lang="en-NZ" dirty="0" err="1"/>
              <a:t>years,in</a:t>
            </a:r>
            <a:r>
              <a:rPr lang="en-NZ" dirty="0"/>
              <a:t> particular in games (e.g., TD-Gammon, a Backgammon playing program) and in machine control, but seldom making the headline news. </a:t>
            </a:r>
          </a:p>
          <a:p>
            <a:r>
              <a:rPr lang="en-NZ" dirty="0"/>
              <a:t>But a revolution took place in 2013 when researchers from an English </a:t>
            </a:r>
            <a:r>
              <a:rPr lang="en-NZ" dirty="0" err="1"/>
              <a:t>startup</a:t>
            </a:r>
            <a:r>
              <a:rPr lang="en-NZ" dirty="0"/>
              <a:t> called DeepMind demonstrated a system that could learn to play just about any Atari game from scratch, eventually outperforming humans in most of them, using only raw pixels as inputs and without any prior knowledge of the rules of the games.</a:t>
            </a:r>
          </a:p>
          <a:p>
            <a:r>
              <a:rPr lang="en-NZ" dirty="0"/>
              <a:t>This was the first of a series of amazing feats, culminating in March 2016 with the victory of their system </a:t>
            </a:r>
            <a:r>
              <a:rPr lang="en-NZ" dirty="0" err="1"/>
              <a:t>AlphaGo</a:t>
            </a:r>
            <a:r>
              <a:rPr lang="en-NZ" dirty="0"/>
              <a:t> against Lee </a:t>
            </a:r>
            <a:r>
              <a:rPr lang="en-NZ" dirty="0" err="1"/>
              <a:t>Sedol</a:t>
            </a:r>
            <a:r>
              <a:rPr lang="en-NZ" dirty="0"/>
              <a:t>, the world champion of the game of Go.</a:t>
            </a:r>
          </a:p>
          <a:p>
            <a:r>
              <a:rPr lang="en-NZ" dirty="0"/>
              <a:t>No program had ever come close to beating a master of this game, let alone the world champion. </a:t>
            </a:r>
          </a:p>
          <a:p>
            <a:r>
              <a:rPr lang="en-NZ" dirty="0"/>
              <a:t>This occurred in a game that was thought too difficult for machines to learn.</a:t>
            </a:r>
          </a:p>
          <a:p>
            <a:r>
              <a:rPr lang="en-NZ" dirty="0"/>
              <a:t>Today the whole field of RL is boiling with new ideas, with a wide range of applications. </a:t>
            </a:r>
          </a:p>
          <a:p>
            <a:r>
              <a:rPr lang="en-NZ" dirty="0"/>
              <a:t>DeepMind was bought by Google for over 500 million dollars in 2014.</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9599" y="4699000"/>
            <a:ext cx="3454400" cy="21590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201" y="5134594"/>
            <a:ext cx="2317319" cy="172340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9972" y="2421275"/>
            <a:ext cx="2953657" cy="220272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3237" y="63913"/>
            <a:ext cx="2327123" cy="2327123"/>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0603" y="5166517"/>
            <a:ext cx="1932632" cy="1691483"/>
          </a:xfrm>
          <a:prstGeom prst="rect">
            <a:avLst/>
          </a:prstGeom>
        </p:spPr>
      </p:pic>
    </p:spTree>
    <p:extLst>
      <p:ext uri="{BB962C8B-B14F-4D97-AF65-F5344CB8AC3E}">
        <p14:creationId xmlns:p14="http://schemas.microsoft.com/office/powerpoint/2010/main" val="10786781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749" y="162802"/>
            <a:ext cx="5267443" cy="731888"/>
          </a:xfrm>
        </p:spPr>
        <p:txBody>
          <a:bodyPr>
            <a:normAutofit/>
          </a:bodyPr>
          <a:lstStyle/>
          <a:p>
            <a:r>
              <a:rPr lang="en-NZ" dirty="0"/>
              <a:t>Learning to optimize rewards</a:t>
            </a:r>
          </a:p>
        </p:txBody>
      </p:sp>
      <p:sp>
        <p:nvSpPr>
          <p:cNvPr id="3" name="Content Placeholder 2"/>
          <p:cNvSpPr>
            <a:spLocks noGrp="1"/>
          </p:cNvSpPr>
          <p:nvPr>
            <p:ph idx="1"/>
          </p:nvPr>
        </p:nvSpPr>
        <p:spPr>
          <a:xfrm>
            <a:off x="101600" y="894690"/>
            <a:ext cx="5791200" cy="2635911"/>
          </a:xfrm>
        </p:spPr>
        <p:txBody>
          <a:bodyPr>
            <a:normAutofit/>
          </a:bodyPr>
          <a:lstStyle/>
          <a:p>
            <a:r>
              <a:rPr lang="en-NZ" dirty="0"/>
              <a:t>In Reinforcement Learning, a software agent makes observations and takes actions within an environment, and in return it receives rewards (-punishments). </a:t>
            </a:r>
          </a:p>
          <a:p>
            <a:r>
              <a:rPr lang="en-NZ" dirty="0"/>
              <a:t>Its objective is to learn to act in a way that will maximize its expected long-term rewards. </a:t>
            </a:r>
          </a:p>
          <a:p>
            <a:r>
              <a:rPr lang="en-NZ" b="1" dirty="0"/>
              <a:t>Huge implications for robotics</a:t>
            </a:r>
          </a:p>
        </p:txBody>
      </p:sp>
      <p:pic>
        <p:nvPicPr>
          <p:cNvPr id="4" name="Picture 3"/>
          <p:cNvPicPr>
            <a:picLocks noChangeAspect="1"/>
          </p:cNvPicPr>
          <p:nvPr/>
        </p:nvPicPr>
        <p:blipFill>
          <a:blip r:embed="rId3"/>
          <a:stretch>
            <a:fillRect/>
          </a:stretch>
        </p:blipFill>
        <p:spPr>
          <a:xfrm>
            <a:off x="227749" y="3747824"/>
            <a:ext cx="5525321" cy="2424376"/>
          </a:xfrm>
          <a:prstGeom prst="rect">
            <a:avLst/>
          </a:prstGeom>
        </p:spPr>
      </p:pic>
      <p:pic>
        <p:nvPicPr>
          <p:cNvPr id="8" name="Picture 7"/>
          <p:cNvPicPr>
            <a:picLocks noChangeAspect="1"/>
          </p:cNvPicPr>
          <p:nvPr/>
        </p:nvPicPr>
        <p:blipFill rotWithShape="1">
          <a:blip r:embed="rId4"/>
          <a:srcRect t="55677"/>
          <a:stretch/>
        </p:blipFill>
        <p:spPr>
          <a:xfrm>
            <a:off x="5181601" y="5440018"/>
            <a:ext cx="3842241" cy="1395220"/>
          </a:xfrm>
          <a:prstGeom prst="rect">
            <a:avLst/>
          </a:prstGeom>
        </p:spPr>
      </p:pic>
      <p:pic>
        <p:nvPicPr>
          <p:cNvPr id="10" name="Picture 9"/>
          <p:cNvPicPr>
            <a:picLocks noChangeAspect="1"/>
          </p:cNvPicPr>
          <p:nvPr/>
        </p:nvPicPr>
        <p:blipFill rotWithShape="1">
          <a:blip r:embed="rId4"/>
          <a:srcRect l="57197" b="44566"/>
          <a:stretch/>
        </p:blipFill>
        <p:spPr>
          <a:xfrm>
            <a:off x="6236161" y="2557927"/>
            <a:ext cx="2585503" cy="2743372"/>
          </a:xfrm>
          <a:prstGeom prst="rect">
            <a:avLst/>
          </a:prstGeom>
        </p:spPr>
      </p:pic>
      <p:pic>
        <p:nvPicPr>
          <p:cNvPr id="9" name="Picture 8"/>
          <p:cNvPicPr>
            <a:picLocks noChangeAspect="1"/>
          </p:cNvPicPr>
          <p:nvPr/>
        </p:nvPicPr>
        <p:blipFill rotWithShape="1">
          <a:blip r:embed="rId4"/>
          <a:srcRect r="43365" b="44065"/>
          <a:stretch/>
        </p:blipFill>
        <p:spPr>
          <a:xfrm>
            <a:off x="6033985" y="1"/>
            <a:ext cx="2989857" cy="2419209"/>
          </a:xfrm>
          <a:prstGeom prst="rect">
            <a:avLst/>
          </a:prstGeom>
        </p:spPr>
      </p:pic>
    </p:spTree>
    <p:extLst>
      <p:ext uri="{BB962C8B-B14F-4D97-AF65-F5344CB8AC3E}">
        <p14:creationId xmlns:p14="http://schemas.microsoft.com/office/powerpoint/2010/main" val="183738487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85" y="274640"/>
            <a:ext cx="4419600" cy="919161"/>
          </a:xfrm>
        </p:spPr>
        <p:txBody>
          <a:bodyPr>
            <a:normAutofit fontScale="90000"/>
          </a:bodyPr>
          <a:lstStyle/>
          <a:p>
            <a:r>
              <a:rPr lang="en-NZ" dirty="0"/>
              <a:t>Introduction to </a:t>
            </a:r>
            <a:r>
              <a:rPr lang="en-NZ" dirty="0" err="1"/>
              <a:t>OpenAI</a:t>
            </a:r>
            <a:r>
              <a:rPr lang="en-NZ" dirty="0"/>
              <a:t> Gym</a:t>
            </a:r>
          </a:p>
        </p:txBody>
      </p:sp>
      <p:sp>
        <p:nvSpPr>
          <p:cNvPr id="3" name="Content Placeholder 2"/>
          <p:cNvSpPr>
            <a:spLocks noGrp="1"/>
          </p:cNvSpPr>
          <p:nvPr>
            <p:ph idx="1"/>
          </p:nvPr>
        </p:nvSpPr>
        <p:spPr>
          <a:xfrm>
            <a:off x="47085" y="1600200"/>
            <a:ext cx="5232400" cy="4525963"/>
          </a:xfrm>
        </p:spPr>
        <p:txBody>
          <a:bodyPr>
            <a:normAutofit fontScale="62500" lnSpcReduction="20000"/>
          </a:bodyPr>
          <a:lstStyle/>
          <a:p>
            <a:r>
              <a:rPr lang="en-NZ" dirty="0"/>
              <a:t>One of the challenges of Reinforcement Learning is that in order to train an agent, you first need to have a working environment. </a:t>
            </a:r>
          </a:p>
          <a:p>
            <a:r>
              <a:rPr lang="en-NZ" dirty="0"/>
              <a:t>If you want to program an agent that will learn to play an Atari game, you will need an Atari game simulator. </a:t>
            </a:r>
          </a:p>
          <a:p>
            <a:r>
              <a:rPr lang="en-NZ" dirty="0"/>
              <a:t>If you want to program a walking robot, then the environment is the real world and you can directly train your robot in that environment, </a:t>
            </a:r>
          </a:p>
          <a:p>
            <a:r>
              <a:rPr lang="en-NZ" dirty="0"/>
              <a:t>But this has its limits: if the robot falls off a cliff, you can’t just click “undo.” </a:t>
            </a:r>
          </a:p>
          <a:p>
            <a:r>
              <a:rPr lang="en-NZ" dirty="0"/>
              <a:t>You can’t speed up time either; adding more computing power won’t make the robot move any faster. </a:t>
            </a:r>
          </a:p>
          <a:p>
            <a:r>
              <a:rPr lang="en-NZ" dirty="0"/>
              <a:t>And it’s generally too expensive to train 1,000 robots in parallel. </a:t>
            </a:r>
          </a:p>
          <a:p>
            <a:r>
              <a:rPr lang="en-NZ" dirty="0"/>
              <a:t>In short, training is hard and slow in the real world, so you generally need a simulated environment at least to bootstrap training</a:t>
            </a:r>
          </a:p>
          <a:p>
            <a:r>
              <a:rPr lang="en-NZ" dirty="0" err="1">
                <a:hlinkClick r:id="rId3"/>
              </a:rPr>
              <a:t>OpenAI</a:t>
            </a:r>
            <a:r>
              <a:rPr lang="en-NZ" dirty="0"/>
              <a:t> gym is a toolkit that provides a wide variety of simulated environments</a:t>
            </a:r>
          </a:p>
          <a:p>
            <a:r>
              <a:rPr lang="en-NZ" dirty="0"/>
              <a:t>(Atari games, board games, 2D and 3D physical simulations, and so on), so you can</a:t>
            </a:r>
          </a:p>
          <a:p>
            <a:r>
              <a:rPr lang="en-NZ" dirty="0"/>
              <a:t>train agents, compare them, or develop new RL algorithms.</a:t>
            </a:r>
          </a:p>
        </p:txBody>
      </p:sp>
      <p:pic>
        <p:nvPicPr>
          <p:cNvPr id="4" name="Picture 3"/>
          <p:cNvPicPr>
            <a:picLocks noChangeAspect="1"/>
          </p:cNvPicPr>
          <p:nvPr/>
        </p:nvPicPr>
        <p:blipFill>
          <a:blip r:embed="rId4"/>
          <a:stretch>
            <a:fillRect/>
          </a:stretch>
        </p:blipFill>
        <p:spPr>
          <a:xfrm>
            <a:off x="7315200" y="152400"/>
            <a:ext cx="1596485" cy="2082800"/>
          </a:xfrm>
          <a:prstGeom prst="rect">
            <a:avLst/>
          </a:prstGeom>
        </p:spPr>
      </p:pic>
      <p:pic>
        <p:nvPicPr>
          <p:cNvPr id="5" name="Picture 4"/>
          <p:cNvPicPr>
            <a:picLocks noChangeAspect="1"/>
          </p:cNvPicPr>
          <p:nvPr/>
        </p:nvPicPr>
        <p:blipFill rotWithShape="1">
          <a:blip r:embed="rId5"/>
          <a:srcRect t="36850" b="5555"/>
          <a:stretch/>
        </p:blipFill>
        <p:spPr>
          <a:xfrm>
            <a:off x="7013065" y="2516343"/>
            <a:ext cx="1913160" cy="826408"/>
          </a:xfrm>
          <a:prstGeom prst="rect">
            <a:avLst/>
          </a:prstGeom>
          <a:ln>
            <a:solidFill>
              <a:schemeClr val="tx1"/>
            </a:solidFill>
          </a:ln>
        </p:spPr>
      </p:pic>
      <p:pic>
        <p:nvPicPr>
          <p:cNvPr id="6" name="Picture 5"/>
          <p:cNvPicPr>
            <a:picLocks noChangeAspect="1"/>
          </p:cNvPicPr>
          <p:nvPr/>
        </p:nvPicPr>
        <p:blipFill rotWithShape="1">
          <a:blip r:embed="rId6"/>
          <a:srcRect l="37445"/>
          <a:stretch/>
        </p:blipFill>
        <p:spPr>
          <a:xfrm>
            <a:off x="5352556" y="2206429"/>
            <a:ext cx="1509443" cy="1349492"/>
          </a:xfrm>
          <a:prstGeom prst="rect">
            <a:avLst/>
          </a:prstGeom>
        </p:spPr>
      </p:pic>
      <p:pic>
        <p:nvPicPr>
          <p:cNvPr id="7" name="Picture 6"/>
          <p:cNvPicPr>
            <a:picLocks noChangeAspect="1"/>
          </p:cNvPicPr>
          <p:nvPr/>
        </p:nvPicPr>
        <p:blipFill rotWithShape="1">
          <a:blip r:embed="rId7"/>
          <a:srcRect l="17663" t="18830" r="33766"/>
          <a:stretch/>
        </p:blipFill>
        <p:spPr>
          <a:xfrm>
            <a:off x="4968795" y="152401"/>
            <a:ext cx="2044271" cy="1921671"/>
          </a:xfrm>
          <a:prstGeom prst="rect">
            <a:avLst/>
          </a:prstGeom>
        </p:spPr>
      </p:pic>
      <p:pic>
        <p:nvPicPr>
          <p:cNvPr id="8" name="Picture 7"/>
          <p:cNvPicPr>
            <a:picLocks noChangeAspect="1"/>
          </p:cNvPicPr>
          <p:nvPr/>
        </p:nvPicPr>
        <p:blipFill rotWithShape="1">
          <a:blip r:embed="rId8"/>
          <a:srcRect t="28799"/>
          <a:stretch/>
        </p:blipFill>
        <p:spPr>
          <a:xfrm>
            <a:off x="6434931" y="3688278"/>
            <a:ext cx="2476755" cy="985013"/>
          </a:xfrm>
          <a:prstGeom prst="rect">
            <a:avLst/>
          </a:prstGeom>
        </p:spPr>
      </p:pic>
      <p:pic>
        <p:nvPicPr>
          <p:cNvPr id="9" name="Picture 8"/>
          <p:cNvPicPr>
            <a:picLocks noChangeAspect="1"/>
          </p:cNvPicPr>
          <p:nvPr/>
        </p:nvPicPr>
        <p:blipFill>
          <a:blip r:embed="rId9"/>
          <a:stretch>
            <a:fillRect/>
          </a:stretch>
        </p:blipFill>
        <p:spPr>
          <a:xfrm>
            <a:off x="5379279" y="4774089"/>
            <a:ext cx="3561461" cy="2003323"/>
          </a:xfrm>
          <a:prstGeom prst="rect">
            <a:avLst/>
          </a:prstGeom>
        </p:spPr>
      </p:pic>
    </p:spTree>
    <p:extLst>
      <p:ext uri="{BB962C8B-B14F-4D97-AF65-F5344CB8AC3E}">
        <p14:creationId xmlns:p14="http://schemas.microsoft.com/office/powerpoint/2010/main" val="20991634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9388" y="1"/>
            <a:ext cx="8229600" cy="593727"/>
          </a:xfrm>
        </p:spPr>
        <p:txBody>
          <a:bodyPr>
            <a:normAutofit/>
          </a:bodyPr>
          <a:lstStyle/>
          <a:p>
            <a:r>
              <a:rPr lang="en-NZ" dirty="0"/>
              <a:t>Open AI Gym </a:t>
            </a:r>
            <a:r>
              <a:rPr lang="en-NZ" dirty="0" err="1"/>
              <a:t>Nchain</a:t>
            </a:r>
            <a:r>
              <a:rPr lang="en-NZ" dirty="0"/>
              <a:t> environment</a:t>
            </a:r>
          </a:p>
        </p:txBody>
      </p:sp>
      <p:sp>
        <p:nvSpPr>
          <p:cNvPr id="3" name="Content Placeholder 2"/>
          <p:cNvSpPr>
            <a:spLocks noGrp="1"/>
          </p:cNvSpPr>
          <p:nvPr>
            <p:ph idx="1"/>
          </p:nvPr>
        </p:nvSpPr>
        <p:spPr>
          <a:xfrm>
            <a:off x="457200" y="685801"/>
            <a:ext cx="8229600" cy="3860800"/>
          </a:xfrm>
        </p:spPr>
        <p:txBody>
          <a:bodyPr>
            <a:normAutofit lnSpcReduction="10000"/>
          </a:bodyPr>
          <a:lstStyle/>
          <a:p>
            <a:r>
              <a:rPr lang="en-NZ" dirty="0"/>
              <a:t>The </a:t>
            </a:r>
            <a:r>
              <a:rPr lang="en-NZ" dirty="0" err="1"/>
              <a:t>NChain</a:t>
            </a:r>
            <a:r>
              <a:rPr lang="en-NZ" dirty="0"/>
              <a:t> example on Open AI Gym is a simple 5 state environment. </a:t>
            </a:r>
          </a:p>
          <a:p>
            <a:r>
              <a:rPr lang="en-NZ" dirty="0"/>
              <a:t>There are two possible actions in each state, move forward (action 0) and move backwards (action 1). </a:t>
            </a:r>
          </a:p>
          <a:p>
            <a:r>
              <a:rPr lang="en-NZ" dirty="0"/>
              <a:t>When action 1 is taken, i.e. move backwards, there is an immediate reward of 2 given to the agent – and the agent is returned to state 0 (back to the beginning of the chain). However, when a move forward action is taken (action 0), there is no immediate reward until state 4. When the agent moves forward while in state 4, a reward of 10 is received by the agent. </a:t>
            </a:r>
          </a:p>
          <a:p>
            <a:r>
              <a:rPr lang="en-NZ" dirty="0"/>
              <a:t>The agent stays in state 4 at this point also, so the reward can be repeated. </a:t>
            </a:r>
          </a:p>
          <a:p>
            <a:r>
              <a:rPr lang="en-NZ" dirty="0"/>
              <a:t>There is also a random chance that the agent’s action is “flipped” by the environment (i.e. an action 0 is flipped to an action 1 and vice versa). </a:t>
            </a:r>
          </a:p>
        </p:txBody>
      </p:sp>
      <p:pic>
        <p:nvPicPr>
          <p:cNvPr id="4" name="Picture 3"/>
          <p:cNvPicPr>
            <a:picLocks noChangeAspect="1"/>
          </p:cNvPicPr>
          <p:nvPr/>
        </p:nvPicPr>
        <p:blipFill>
          <a:blip r:embed="rId2"/>
          <a:stretch>
            <a:fillRect/>
          </a:stretch>
        </p:blipFill>
        <p:spPr>
          <a:xfrm>
            <a:off x="304800" y="4135437"/>
            <a:ext cx="8534400" cy="2722563"/>
          </a:xfrm>
          <a:prstGeom prst="rect">
            <a:avLst/>
          </a:prstGeom>
        </p:spPr>
      </p:pic>
    </p:spTree>
    <p:extLst>
      <p:ext uri="{BB962C8B-B14F-4D97-AF65-F5344CB8AC3E}">
        <p14:creationId xmlns:p14="http://schemas.microsoft.com/office/powerpoint/2010/main" val="39071222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1"/>
            <a:ext cx="4673600" cy="614361"/>
          </a:xfrm>
        </p:spPr>
        <p:txBody>
          <a:bodyPr>
            <a:normAutofit/>
          </a:bodyPr>
          <a:lstStyle/>
          <a:p>
            <a:r>
              <a:rPr lang="en-NZ" dirty="0"/>
              <a:t>Reward table</a:t>
            </a:r>
          </a:p>
        </p:txBody>
      </p:sp>
      <p:sp>
        <p:nvSpPr>
          <p:cNvPr id="3" name="Content Placeholder 2"/>
          <p:cNvSpPr>
            <a:spLocks noGrp="1"/>
          </p:cNvSpPr>
          <p:nvPr>
            <p:ph idx="1"/>
          </p:nvPr>
        </p:nvSpPr>
        <p:spPr>
          <a:xfrm>
            <a:off x="0" y="889000"/>
            <a:ext cx="7010400" cy="4064000"/>
          </a:xfrm>
        </p:spPr>
        <p:txBody>
          <a:bodyPr>
            <a:normAutofit/>
          </a:bodyPr>
          <a:lstStyle/>
          <a:p>
            <a:r>
              <a:rPr lang="en-NZ" dirty="0"/>
              <a:t>There are a number of issues with </a:t>
            </a:r>
            <a:r>
              <a:rPr lang="en-NZ" dirty="0" smtClean="0"/>
              <a:t>a naïve way </a:t>
            </a:r>
            <a:r>
              <a:rPr lang="en-NZ" dirty="0"/>
              <a:t>of doing reinforcement learning:</a:t>
            </a:r>
          </a:p>
          <a:p>
            <a:pPr marL="609585" indent="-609585">
              <a:buFont typeface="+mj-lt"/>
              <a:buAutoNum type="arabicPeriod"/>
            </a:pPr>
            <a:r>
              <a:rPr lang="en-NZ" dirty="0" smtClean="0"/>
              <a:t>Because </a:t>
            </a:r>
            <a:r>
              <a:rPr lang="en-NZ" dirty="0"/>
              <a:t>no reward is obtained for most of the states when action 0 is picked, this model for training the agent has no way to encourage acting on delayed reward signal when it is appropriate for it to do so.</a:t>
            </a:r>
          </a:p>
          <a:p>
            <a:pPr marL="609585" indent="-609585">
              <a:buFont typeface="+mj-lt"/>
              <a:buAutoNum type="arabicPeriod"/>
            </a:pPr>
            <a:r>
              <a:rPr lang="en-NZ" dirty="0"/>
              <a:t>Once there is a reward stored in one of the columns, the agent will always choose that action from that point on. This will lead to the table being “locked in” with respect to actions after just a few steps in the game.</a:t>
            </a:r>
          </a:p>
        </p:txBody>
      </p:sp>
      <p:pic>
        <p:nvPicPr>
          <p:cNvPr id="4" name="Picture 3"/>
          <p:cNvPicPr>
            <a:picLocks noChangeAspect="1"/>
          </p:cNvPicPr>
          <p:nvPr/>
        </p:nvPicPr>
        <p:blipFill>
          <a:blip r:embed="rId2"/>
          <a:stretch>
            <a:fillRect/>
          </a:stretch>
        </p:blipFill>
        <p:spPr>
          <a:xfrm>
            <a:off x="6855012" y="-127000"/>
            <a:ext cx="2336800" cy="261437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7205775" y="2678173"/>
                <a:ext cx="1781577" cy="1600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Z" sz="2400" i="1">
                              <a:latin typeface="Cambria Math" panose="02040503050406030204" pitchFamily="18" charset="0"/>
                            </a:rPr>
                          </m:ctrlPr>
                        </m:dPr>
                        <m:e>
                          <m:m>
                            <m:mPr>
                              <m:mcs>
                                <m:mc>
                                  <m:mcPr>
                                    <m:count m:val="2"/>
                                    <m:mcJc m:val="center"/>
                                  </m:mcPr>
                                </m:mc>
                              </m:mcs>
                              <m:ctrlPr>
                                <a:rPr lang="en-NZ" sz="2400" i="1">
                                  <a:latin typeface="Cambria Math" panose="02040503050406030204" pitchFamily="18" charset="0"/>
                                </a:rPr>
                              </m:ctrlPr>
                            </m:mPr>
                            <m:mr>
                              <m:e>
                                <m:m>
                                  <m:mPr>
                                    <m:mcs>
                                      <m:mc>
                                        <m:mcPr>
                                          <m:count m:val="1"/>
                                          <m:mcJc m:val="center"/>
                                        </m:mcPr>
                                      </m:mc>
                                    </m:mcs>
                                    <m:ctrlPr>
                                      <a:rPr lang="en-NZ" sz="2400" i="1">
                                        <a:latin typeface="Cambria Math" panose="02040503050406030204" pitchFamily="18" charset="0"/>
                                      </a:rPr>
                                    </m:ctrlPr>
                                  </m:mPr>
                                  <m:mr>
                                    <m:e>
                                      <m:r>
                                        <m:rPr>
                                          <m:brk m:alnAt="7"/>
                                        </m:rPr>
                                        <a:rPr lang="en-NZ" sz="2400" i="1">
                                          <a:latin typeface="Cambria Math" panose="02040503050406030204" pitchFamily="18" charset="0"/>
                                        </a:rPr>
                                        <m:t>0</m:t>
                                      </m:r>
                                    </m:e>
                                  </m:mr>
                                  <m:mr>
                                    <m:e>
                                      <m:r>
                                        <a:rPr lang="en-NZ" sz="2400" i="1">
                                          <a:latin typeface="Cambria Math" panose="02040503050406030204" pitchFamily="18" charset="0"/>
                                        </a:rPr>
                                        <m:t>0</m:t>
                                      </m:r>
                                    </m:e>
                                  </m:mr>
                                  <m:mr>
                                    <m:e>
                                      <m:m>
                                        <m:mPr>
                                          <m:mcs>
                                            <m:mc>
                                              <m:mcPr>
                                                <m:count m:val="1"/>
                                                <m:mcJc m:val="center"/>
                                              </m:mcPr>
                                            </m:mc>
                                          </m:mcs>
                                          <m:ctrlPr>
                                            <a:rPr lang="en-NZ" sz="2400" i="1">
                                              <a:latin typeface="Cambria Math" panose="02040503050406030204" pitchFamily="18" charset="0"/>
                                            </a:rPr>
                                          </m:ctrlPr>
                                        </m:mPr>
                                        <m:mr>
                                          <m:e>
                                            <m:r>
                                              <m:rPr>
                                                <m:brk m:alnAt="7"/>
                                              </m:rPr>
                                              <a:rPr lang="en-NZ" sz="2400" i="1">
                                                <a:latin typeface="Cambria Math" panose="02040503050406030204" pitchFamily="18" charset="0"/>
                                              </a:rPr>
                                              <m:t>0</m:t>
                                            </m:r>
                                          </m:e>
                                        </m:mr>
                                        <m:mr>
                                          <m:e>
                                            <m:r>
                                              <a:rPr lang="en-NZ" sz="2400" i="1">
                                                <a:latin typeface="Cambria Math" panose="02040503050406030204" pitchFamily="18" charset="0"/>
                                              </a:rPr>
                                              <m:t>0</m:t>
                                            </m:r>
                                          </m:e>
                                        </m:mr>
                                      </m:m>
                                    </m:e>
                                  </m:mr>
                                </m:m>
                              </m:e>
                              <m:e>
                                <m:m>
                                  <m:mPr>
                                    <m:mcs>
                                      <m:mc>
                                        <m:mcPr>
                                          <m:count m:val="1"/>
                                          <m:mcJc m:val="center"/>
                                        </m:mcPr>
                                      </m:mc>
                                    </m:mcs>
                                    <m:ctrlPr>
                                      <a:rPr lang="en-NZ" sz="2400" i="1">
                                        <a:latin typeface="Cambria Math" panose="02040503050406030204" pitchFamily="18" charset="0"/>
                                      </a:rPr>
                                    </m:ctrlPr>
                                  </m:mPr>
                                  <m:mr>
                                    <m:e>
                                      <m:r>
                                        <m:rPr>
                                          <m:brk m:alnAt="7"/>
                                        </m:rPr>
                                        <a:rPr lang="en-NZ" sz="2400" i="1">
                                          <a:latin typeface="Cambria Math" panose="02040503050406030204" pitchFamily="18" charset="0"/>
                                        </a:rPr>
                                        <m:t>6</m:t>
                                      </m:r>
                                      <m:r>
                                        <a:rPr lang="en-NZ" sz="2400" i="1">
                                          <a:latin typeface="Cambria Math" panose="02040503050406030204" pitchFamily="18" charset="0"/>
                                        </a:rPr>
                                        <m:t>39006</m:t>
                                      </m:r>
                                    </m:e>
                                  </m:mr>
                                  <m:mr>
                                    <m:e>
                                      <m:r>
                                        <a:rPr lang="en-NZ" sz="2400" i="1">
                                          <a:latin typeface="Cambria Math" panose="02040503050406030204" pitchFamily="18" charset="0"/>
                                        </a:rPr>
                                        <m:t>129034</m:t>
                                      </m:r>
                                    </m:e>
                                  </m:mr>
                                  <m:mr>
                                    <m:e>
                                      <m:m>
                                        <m:mPr>
                                          <m:mcs>
                                            <m:mc>
                                              <m:mcPr>
                                                <m:count m:val="1"/>
                                                <m:mcJc m:val="center"/>
                                              </m:mcPr>
                                            </m:mc>
                                          </m:mcs>
                                          <m:ctrlPr>
                                            <a:rPr lang="en-NZ" sz="2400" i="1">
                                              <a:latin typeface="Cambria Math" panose="02040503050406030204" pitchFamily="18" charset="0"/>
                                            </a:rPr>
                                          </m:ctrlPr>
                                        </m:mPr>
                                        <m:mr>
                                          <m:e>
                                            <m:r>
                                              <m:rPr>
                                                <m:brk m:alnAt="7"/>
                                              </m:rPr>
                                              <a:rPr lang="en-NZ" sz="2400" i="1">
                                                <a:latin typeface="Cambria Math" panose="02040503050406030204" pitchFamily="18" charset="0"/>
                                              </a:rPr>
                                              <m:t>2</m:t>
                                            </m:r>
                                            <m:r>
                                              <a:rPr lang="en-NZ" sz="2400" i="1">
                                                <a:latin typeface="Cambria Math" panose="02040503050406030204" pitchFamily="18" charset="0"/>
                                              </a:rPr>
                                              <m:t>5418</m:t>
                                            </m:r>
                                          </m:e>
                                        </m:mr>
                                        <m:mr>
                                          <m:e>
                                            <m:r>
                                              <a:rPr lang="en-NZ" sz="2400" i="1">
                                                <a:latin typeface="Cambria Math" panose="02040503050406030204" pitchFamily="18" charset="0"/>
                                              </a:rPr>
                                              <m:t>4944</m:t>
                                            </m:r>
                                          </m:e>
                                        </m:mr>
                                      </m:m>
                                    </m:e>
                                  </m:mr>
                                </m:m>
                              </m:e>
                            </m:mr>
                            <m:mr>
                              <m:e>
                                <m:r>
                                  <a:rPr lang="en-NZ" sz="2400" i="1">
                                    <a:latin typeface="Cambria Math" panose="02040503050406030204" pitchFamily="18" charset="0"/>
                                  </a:rPr>
                                  <m:t>0</m:t>
                                </m:r>
                              </m:e>
                              <m:e>
                                <m:r>
                                  <a:rPr lang="en-NZ" sz="2400" i="1">
                                    <a:latin typeface="Cambria Math" panose="02040503050406030204" pitchFamily="18" charset="0"/>
                                  </a:rPr>
                                  <m:t>2762</m:t>
                                </m:r>
                              </m:e>
                            </m:mr>
                          </m:m>
                        </m:e>
                      </m:d>
                    </m:oMath>
                  </m:oMathPara>
                </a14:m>
                <a:endParaRPr lang="en-NZ"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7205775" y="2678173"/>
                <a:ext cx="1781577" cy="1600182"/>
              </a:xfrm>
              <a:prstGeom prst="rect">
                <a:avLst/>
              </a:prstGeom>
              <a:blipFill>
                <a:blip r:embed="rId3"/>
                <a:stretch>
                  <a:fillRect/>
                </a:stretch>
              </a:blipFill>
            </p:spPr>
            <p:txBody>
              <a:bodyPr/>
              <a:lstStyle/>
              <a:p>
                <a:r>
                  <a:rPr lang="en-NZ">
                    <a:noFill/>
                  </a:rPr>
                  <a:t> </a:t>
                </a:r>
              </a:p>
            </p:txBody>
          </p:sp>
        </mc:Fallback>
      </mc:AlternateContent>
      <p:pic>
        <p:nvPicPr>
          <p:cNvPr id="6" name="Picture 5"/>
          <p:cNvPicPr>
            <a:picLocks noChangeAspect="1"/>
          </p:cNvPicPr>
          <p:nvPr/>
        </p:nvPicPr>
        <p:blipFill>
          <a:blip r:embed="rId4"/>
          <a:stretch>
            <a:fillRect/>
          </a:stretch>
        </p:blipFill>
        <p:spPr>
          <a:xfrm>
            <a:off x="812801" y="4516943"/>
            <a:ext cx="6951375" cy="2217820"/>
          </a:xfrm>
          <a:prstGeom prst="rect">
            <a:avLst/>
          </a:prstGeom>
        </p:spPr>
      </p:pic>
    </p:spTree>
    <p:extLst>
      <p:ext uri="{BB962C8B-B14F-4D97-AF65-F5344CB8AC3E}">
        <p14:creationId xmlns:p14="http://schemas.microsoft.com/office/powerpoint/2010/main" val="13335489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cs231n.github.io/assets/nn1/neur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177799"/>
            <a:ext cx="4991570" cy="28448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cs231n.github.io/assets/nn1/neuron_model.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713" y="3276600"/>
            <a:ext cx="4586287" cy="3489012"/>
          </a:xfrm>
          <a:prstGeom prst="rect">
            <a:avLst/>
          </a:prstGeom>
          <a:noFill/>
          <a:ln w="41275">
            <a:solidFill>
              <a:srgbClr val="99FF66"/>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010400" y="6270754"/>
            <a:ext cx="1410170" cy="430887"/>
          </a:xfrm>
          <a:prstGeom prst="rect">
            <a:avLst/>
          </a:prstGeom>
          <a:noFill/>
        </p:spPr>
        <p:txBody>
          <a:bodyPr wrap="square" rtlCol="0">
            <a:spAutoFit/>
          </a:bodyPr>
          <a:lstStyle/>
          <a:p>
            <a:r>
              <a:rPr lang="en-NZ" sz="1100" dirty="0" smtClean="0"/>
              <a:t>f is a nonlinear activation function</a:t>
            </a:r>
            <a:endParaRPr lang="en-US" sz="1100" dirty="0"/>
          </a:p>
        </p:txBody>
      </p:sp>
      <mc:AlternateContent xmlns:mc="http://schemas.openxmlformats.org/markup-compatibility/2006" xmlns:a14="http://schemas.microsoft.com/office/drawing/2010/main">
        <mc:Choice Requires="a14">
          <p:sp>
            <p:nvSpPr>
              <p:cNvPr id="5" name="TextBox 4"/>
              <p:cNvSpPr txBox="1"/>
              <p:nvPr/>
            </p:nvSpPr>
            <p:spPr>
              <a:xfrm>
                <a:off x="734790" y="688478"/>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𝑋</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34790" y="688478"/>
                <a:ext cx="206820" cy="553998"/>
              </a:xfrm>
              <a:prstGeom prst="rect">
                <a:avLst/>
              </a:prstGeom>
              <a:blipFill rotWithShape="1">
                <a:blip r:embed="rId5"/>
                <a:stretch>
                  <a:fillRect l="-6061" r="-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974452" y="586878"/>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𝑦</m:t>
                      </m:r>
                    </m:oMath>
                  </m:oMathPara>
                </a14:m>
                <a:endParaRPr lang="en-US" sz="3600" dirty="0"/>
              </a:p>
            </p:txBody>
          </p:sp>
        </mc:Choice>
        <mc:Fallback xmlns="">
          <p:sp>
            <p:nvSpPr>
              <p:cNvPr id="6" name="TextBox 5"/>
              <p:cNvSpPr txBox="1">
                <a:spLocks noRot="1" noChangeAspect="1" noMove="1" noResize="1" noEditPoints="1" noAdjustHandles="1" noChangeArrowheads="1" noChangeShapeType="1" noTextEdit="1"/>
              </p:cNvSpPr>
              <p:nvPr/>
            </p:nvSpPr>
            <p:spPr>
              <a:xfrm>
                <a:off x="1974452" y="586878"/>
                <a:ext cx="185083" cy="553998"/>
              </a:xfrm>
              <a:prstGeom prst="rect">
                <a:avLst/>
              </a:prstGeom>
              <a:blipFill rotWithShape="1">
                <a:blip r:embed="rId6"/>
                <a:stretch>
                  <a:fillRect r="-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26"/>
              <p:cNvSpPr>
                <a:spLocks noChangeArrowheads="1"/>
              </p:cNvSpPr>
              <p:nvPr/>
            </p:nvSpPr>
            <p:spPr bwMode="auto">
              <a:xfrm>
                <a:off x="301344" y="1469030"/>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r>
                        <a:rPr lang="en-NZ" altLang="en-US" sz="1800" b="0" i="1" smtClean="0">
                          <a:solidFill>
                            <a:srgbClr val="000000"/>
                          </a:solidFill>
                          <a:latin typeface="Cambria Math"/>
                          <a:sym typeface="Gill Sans" charset="0"/>
                        </a:rPr>
                        <m:t>𝑥</m:t>
                      </m:r>
                      <m:r>
                        <a:rPr lang="en-NZ" altLang="en-US" sz="1800" b="0" i="1" baseline="-25000" smtClean="0">
                          <a:solidFill>
                            <a:srgbClr val="000000"/>
                          </a:solidFill>
                          <a:latin typeface="Cambria Math"/>
                          <a:sym typeface="Gill Sans" charset="0"/>
                        </a:rPr>
                        <m:t>1</m:t>
                      </m:r>
                    </m:oMath>
                  </m:oMathPara>
                </a14:m>
                <a:endParaRPr lang="en-US" altLang="en-US" sz="1800" baseline="-25000" dirty="0">
                  <a:solidFill>
                    <a:srgbClr val="000000"/>
                  </a:solidFill>
                  <a:latin typeface="Gill Sans" charset="0"/>
                  <a:sym typeface="Gill Sans" charset="0"/>
                </a:endParaRPr>
              </a:p>
            </p:txBody>
          </p:sp>
        </mc:Choice>
        <mc:Fallback xmlns="">
          <p:sp>
            <p:nvSpPr>
              <p:cNvPr id="29" name="Rectangle 226"/>
              <p:cNvSpPr>
                <a:spLocks noRot="1" noChangeAspect="1" noMove="1" noResize="1" noEditPoints="1" noAdjustHandles="1" noChangeArrowheads="1" noChangeShapeType="1" noTextEdit="1"/>
              </p:cNvSpPr>
              <p:nvPr/>
            </p:nvSpPr>
            <p:spPr bwMode="auto">
              <a:xfrm>
                <a:off x="301344" y="1469030"/>
                <a:ext cx="361376" cy="471985"/>
              </a:xfrm>
              <a:prstGeom prst="rect">
                <a:avLst/>
              </a:prstGeom>
              <a:blipFill rotWithShape="1">
                <a:blip r:embed="rId7"/>
                <a:stretch>
                  <a:fillRect/>
                </a:stretch>
              </a:blipFill>
              <a:ln w="25400" algn="ctr">
                <a:solidFill>
                  <a:srgbClr val="000000"/>
                </a:solid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226"/>
              <p:cNvSpPr>
                <a:spLocks noChangeArrowheads="1"/>
              </p:cNvSpPr>
              <p:nvPr/>
            </p:nvSpPr>
            <p:spPr bwMode="auto">
              <a:xfrm>
                <a:off x="682344" y="1469030"/>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r>
                        <a:rPr lang="en-NZ" altLang="en-US" sz="1800" b="0" i="1" smtClean="0">
                          <a:solidFill>
                            <a:srgbClr val="000000"/>
                          </a:solidFill>
                          <a:latin typeface="Cambria Math"/>
                          <a:sym typeface="Gill Sans" charset="0"/>
                        </a:rPr>
                        <m:t>𝑥</m:t>
                      </m:r>
                      <m:r>
                        <a:rPr lang="en-NZ" altLang="en-US" sz="1800" b="0" i="1" baseline="-25000" smtClean="0">
                          <a:solidFill>
                            <a:srgbClr val="000000"/>
                          </a:solidFill>
                          <a:latin typeface="Cambria Math"/>
                          <a:sym typeface="Gill Sans" charset="0"/>
                        </a:rPr>
                        <m:t>2</m:t>
                      </m:r>
                    </m:oMath>
                  </m:oMathPara>
                </a14:m>
                <a:endParaRPr lang="en-US" altLang="en-US" sz="1800" baseline="-25000" dirty="0">
                  <a:solidFill>
                    <a:srgbClr val="000000"/>
                  </a:solidFill>
                  <a:latin typeface="Gill Sans" charset="0"/>
                  <a:sym typeface="Gill Sans" charset="0"/>
                </a:endParaRPr>
              </a:p>
            </p:txBody>
          </p:sp>
        </mc:Choice>
        <mc:Fallback xmlns="">
          <p:sp>
            <p:nvSpPr>
              <p:cNvPr id="43" name="Rectangle 226"/>
              <p:cNvSpPr>
                <a:spLocks noRot="1" noChangeAspect="1" noMove="1" noResize="1" noEditPoints="1" noAdjustHandles="1" noChangeArrowheads="1" noChangeShapeType="1" noTextEdit="1"/>
              </p:cNvSpPr>
              <p:nvPr/>
            </p:nvSpPr>
            <p:spPr bwMode="auto">
              <a:xfrm>
                <a:off x="682344" y="1469030"/>
                <a:ext cx="361376" cy="471985"/>
              </a:xfrm>
              <a:prstGeom prst="rect">
                <a:avLst/>
              </a:prstGeom>
              <a:blipFill rotWithShape="1">
                <a:blip r:embed="rId8"/>
                <a:stretch>
                  <a:fillRect/>
                </a:stretch>
              </a:blipFill>
              <a:ln w="25400" algn="ctr">
                <a:solidFill>
                  <a:srgbClr val="000000"/>
                </a:solidFill>
                <a:round/>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226"/>
              <p:cNvSpPr>
                <a:spLocks noChangeArrowheads="1"/>
              </p:cNvSpPr>
              <p:nvPr/>
            </p:nvSpPr>
            <p:spPr bwMode="auto">
              <a:xfrm>
                <a:off x="1066432" y="1469030"/>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14:m>
                  <m:oMathPara xmlns:m="http://schemas.openxmlformats.org/officeDocument/2006/math">
                    <m:oMathParaPr>
                      <m:jc m:val="centerGroup"/>
                    </m:oMathParaPr>
                    <m:oMath xmlns:m="http://schemas.openxmlformats.org/officeDocument/2006/math">
                      <m:r>
                        <a:rPr lang="en-NZ" altLang="en-US" sz="2000" b="0" i="1" smtClean="0">
                          <a:solidFill>
                            <a:srgbClr val="000000"/>
                          </a:solidFill>
                          <a:latin typeface="Cambria Math"/>
                          <a:sym typeface="Gill Sans" charset="0"/>
                        </a:rPr>
                        <m:t>𝑥</m:t>
                      </m:r>
                      <m:r>
                        <a:rPr lang="en-NZ" altLang="en-US" sz="2000" b="0" i="1" baseline="-25000" smtClean="0">
                          <a:solidFill>
                            <a:srgbClr val="000000"/>
                          </a:solidFill>
                          <a:latin typeface="Cambria Math"/>
                          <a:sym typeface="Gill Sans" charset="0"/>
                        </a:rPr>
                        <m:t>3</m:t>
                      </m:r>
                    </m:oMath>
                  </m:oMathPara>
                </a14:m>
                <a:endParaRPr lang="en-US" altLang="en-US" sz="800" baseline="-25000" dirty="0">
                  <a:solidFill>
                    <a:srgbClr val="000000"/>
                  </a:solidFill>
                  <a:latin typeface="Gill Sans" charset="0"/>
                  <a:sym typeface="Gill Sans" charset="0"/>
                </a:endParaRPr>
              </a:p>
            </p:txBody>
          </p:sp>
        </mc:Choice>
        <mc:Fallback xmlns="">
          <p:sp>
            <p:nvSpPr>
              <p:cNvPr id="44" name="Rectangle 226"/>
              <p:cNvSpPr>
                <a:spLocks noRot="1" noChangeAspect="1" noMove="1" noResize="1" noEditPoints="1" noAdjustHandles="1" noChangeArrowheads="1" noChangeShapeType="1" noTextEdit="1"/>
              </p:cNvSpPr>
              <p:nvPr/>
            </p:nvSpPr>
            <p:spPr bwMode="auto">
              <a:xfrm>
                <a:off x="1066432" y="1469030"/>
                <a:ext cx="361376" cy="471985"/>
              </a:xfrm>
              <a:prstGeom prst="rect">
                <a:avLst/>
              </a:prstGeom>
              <a:blipFill rotWithShape="1">
                <a:blip r:embed="rId9"/>
                <a:stretch>
                  <a:fillRect l="-3175"/>
                </a:stretch>
              </a:blipFill>
              <a:ln w="25400" algn="ctr">
                <a:solidFill>
                  <a:srgbClr val="000000"/>
                </a:solidFill>
                <a:round/>
                <a:headEnd/>
                <a:tailEnd/>
              </a:ln>
            </p:spPr>
            <p:txBody>
              <a:bodyPr/>
              <a:lstStyle/>
              <a:p>
                <a:r>
                  <a:rPr lang="en-US">
                    <a:noFill/>
                  </a:rPr>
                  <a:t> </a:t>
                </a:r>
              </a:p>
            </p:txBody>
          </p:sp>
        </mc:Fallback>
      </mc:AlternateContent>
      <p:sp>
        <p:nvSpPr>
          <p:cNvPr id="45" name="Rectangle 226"/>
          <p:cNvSpPr>
            <a:spLocks noChangeArrowheads="1"/>
          </p:cNvSpPr>
          <p:nvPr/>
        </p:nvSpPr>
        <p:spPr bwMode="auto">
          <a:xfrm>
            <a:off x="304800" y="1941015"/>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46" name="Rectangle 226"/>
          <p:cNvSpPr>
            <a:spLocks noChangeArrowheads="1"/>
          </p:cNvSpPr>
          <p:nvPr/>
        </p:nvSpPr>
        <p:spPr bwMode="auto">
          <a:xfrm>
            <a:off x="685800" y="1941015"/>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47" name="Rectangle 226"/>
          <p:cNvSpPr>
            <a:spLocks noChangeArrowheads="1"/>
          </p:cNvSpPr>
          <p:nvPr/>
        </p:nvSpPr>
        <p:spPr bwMode="auto">
          <a:xfrm>
            <a:off x="1066800" y="1941015"/>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48" name="Rectangle 226"/>
          <p:cNvSpPr>
            <a:spLocks noChangeArrowheads="1"/>
          </p:cNvSpPr>
          <p:nvPr/>
        </p:nvSpPr>
        <p:spPr bwMode="auto">
          <a:xfrm>
            <a:off x="306659" y="2413000"/>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49" name="Rectangle 226"/>
          <p:cNvSpPr>
            <a:spLocks noChangeArrowheads="1"/>
          </p:cNvSpPr>
          <p:nvPr/>
        </p:nvSpPr>
        <p:spPr bwMode="auto">
          <a:xfrm>
            <a:off x="687659" y="2413000"/>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50" name="Rectangle 226"/>
          <p:cNvSpPr>
            <a:spLocks noChangeArrowheads="1"/>
          </p:cNvSpPr>
          <p:nvPr/>
        </p:nvSpPr>
        <p:spPr bwMode="auto">
          <a:xfrm>
            <a:off x="1066432" y="2413000"/>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51" name="Rectangle 226"/>
          <p:cNvSpPr>
            <a:spLocks noChangeArrowheads="1"/>
          </p:cNvSpPr>
          <p:nvPr/>
        </p:nvSpPr>
        <p:spPr bwMode="auto">
          <a:xfrm>
            <a:off x="301344" y="2884986"/>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52" name="Rectangle 226"/>
          <p:cNvSpPr>
            <a:spLocks noChangeArrowheads="1"/>
          </p:cNvSpPr>
          <p:nvPr/>
        </p:nvSpPr>
        <p:spPr bwMode="auto">
          <a:xfrm>
            <a:off x="682344" y="2884986"/>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53" name="Rectangle 226"/>
          <p:cNvSpPr>
            <a:spLocks noChangeArrowheads="1"/>
          </p:cNvSpPr>
          <p:nvPr/>
        </p:nvSpPr>
        <p:spPr bwMode="auto">
          <a:xfrm>
            <a:off x="1063344" y="2884986"/>
            <a:ext cx="361376" cy="471985"/>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57" name="Rectangle 226"/>
          <p:cNvSpPr>
            <a:spLocks noChangeArrowheads="1"/>
          </p:cNvSpPr>
          <p:nvPr/>
        </p:nvSpPr>
        <p:spPr bwMode="auto">
          <a:xfrm>
            <a:off x="1886304" y="1469030"/>
            <a:ext cx="361376" cy="471985"/>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58" name="Rectangle 226"/>
          <p:cNvSpPr>
            <a:spLocks noChangeArrowheads="1"/>
          </p:cNvSpPr>
          <p:nvPr/>
        </p:nvSpPr>
        <p:spPr bwMode="auto">
          <a:xfrm>
            <a:off x="1886672" y="1941015"/>
            <a:ext cx="361376" cy="471985"/>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59" name="Rectangle 226"/>
          <p:cNvSpPr>
            <a:spLocks noChangeArrowheads="1"/>
          </p:cNvSpPr>
          <p:nvPr/>
        </p:nvSpPr>
        <p:spPr bwMode="auto">
          <a:xfrm>
            <a:off x="1886304" y="2413000"/>
            <a:ext cx="361376" cy="471985"/>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sp>
        <p:nvSpPr>
          <p:cNvPr id="60" name="Rectangle 226"/>
          <p:cNvSpPr>
            <a:spLocks noChangeArrowheads="1"/>
          </p:cNvSpPr>
          <p:nvPr/>
        </p:nvSpPr>
        <p:spPr bwMode="auto">
          <a:xfrm>
            <a:off x="1885376" y="2858094"/>
            <a:ext cx="361376" cy="471985"/>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800" dirty="0">
              <a:solidFill>
                <a:srgbClr val="000000"/>
              </a:solidFill>
              <a:latin typeface="Gill Sans" charset="0"/>
              <a:sym typeface="Gill Sans" charset="0"/>
            </a:endParaRPr>
          </a:p>
        </p:txBody>
      </p:sp>
      <p:pic>
        <p:nvPicPr>
          <p:cNvPr id="23" name="Picture 5" descr="ANN structure"/>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755" t="1904" r="18621" b="909"/>
          <a:stretch/>
        </p:blipFill>
        <p:spPr bwMode="auto">
          <a:xfrm>
            <a:off x="758522" y="4161641"/>
            <a:ext cx="1836382" cy="2540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251883" y="4419600"/>
            <a:ext cx="805517" cy="381000"/>
          </a:xfrm>
          <a:prstGeom prst="rect">
            <a:avLst/>
          </a:prstGeom>
          <a:noFill/>
          <a:ln w="41275">
            <a:solidFill>
              <a:srgbClr val="99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2057400" y="3216588"/>
            <a:ext cx="1738313" cy="1203012"/>
          </a:xfrm>
          <a:prstGeom prst="line">
            <a:avLst/>
          </a:prstGeom>
          <a:ln w="25400">
            <a:solidFill>
              <a:srgbClr val="99FF66"/>
            </a:solidFill>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063972" y="4800600"/>
            <a:ext cx="1731741" cy="1901041"/>
          </a:xfrm>
          <a:prstGeom prst="line">
            <a:avLst/>
          </a:prstGeom>
          <a:ln w="25400">
            <a:solidFill>
              <a:srgbClr val="99FF66"/>
            </a:solidFill>
            <a:prstDash val="dash"/>
          </a:ln>
        </p:spPr>
        <p:style>
          <a:lnRef idx="1">
            <a:schemeClr val="accent1"/>
          </a:lnRef>
          <a:fillRef idx="0">
            <a:schemeClr val="accent1"/>
          </a:fillRef>
          <a:effectRef idx="0">
            <a:schemeClr val="accent1"/>
          </a:effectRef>
          <a:fontRef idx="minor">
            <a:schemeClr val="tx1"/>
          </a:fontRef>
        </p:style>
      </p:cxnSp>
      <p:sp>
        <p:nvSpPr>
          <p:cNvPr id="28" name="Title 1"/>
          <p:cNvSpPr txBox="1">
            <a:spLocks/>
          </p:cNvSpPr>
          <p:nvPr/>
        </p:nvSpPr>
        <p:spPr>
          <a:xfrm>
            <a:off x="152400" y="101378"/>
            <a:ext cx="3886200" cy="541475"/>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1800" dirty="0" smtClean="0"/>
              <a:t>Network computational units: basically, logistic regression</a:t>
            </a:r>
            <a:endParaRPr lang="en-NZ" sz="1800" dirty="0"/>
          </a:p>
        </p:txBody>
      </p:sp>
      <p:pic>
        <p:nvPicPr>
          <p:cNvPr id="30" name="Picture 29"/>
          <p:cNvPicPr>
            <a:picLocks noChangeAspect="1"/>
          </p:cNvPicPr>
          <p:nvPr/>
        </p:nvPicPr>
        <p:blipFill>
          <a:blip r:embed="rId11"/>
          <a:stretch>
            <a:fillRect/>
          </a:stretch>
        </p:blipFill>
        <p:spPr>
          <a:xfrm>
            <a:off x="6507950" y="3513507"/>
            <a:ext cx="1007261" cy="755446"/>
          </a:xfrm>
          <a:prstGeom prst="rect">
            <a:avLst/>
          </a:prstGeom>
        </p:spPr>
      </p:pic>
    </p:spTree>
    <p:extLst>
      <p:ext uri="{BB962C8B-B14F-4D97-AF65-F5344CB8AC3E}">
        <p14:creationId xmlns:p14="http://schemas.microsoft.com/office/powerpoint/2010/main" val="67238722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765" y="127734"/>
            <a:ext cx="7886700" cy="523874"/>
          </a:xfrm>
        </p:spPr>
        <p:txBody>
          <a:bodyPr>
            <a:normAutofit fontScale="90000"/>
          </a:bodyPr>
          <a:lstStyle/>
          <a:p>
            <a:r>
              <a:rPr lang="en-NZ" dirty="0"/>
              <a:t>Delayed reward reinforcement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3200" y="889000"/>
                <a:ext cx="8737600" cy="3352800"/>
              </a:xfrm>
            </p:spPr>
            <p:txBody>
              <a:bodyPr>
                <a:normAutofit/>
              </a:bodyPr>
              <a:lstStyle/>
              <a:p>
                <a:r>
                  <a:rPr lang="en-NZ" dirty="0"/>
                  <a:t>We can bring the concept of delayed gratification (aka future time orientation) into our understanding of reinforcement learning. </a:t>
                </a:r>
              </a:p>
              <a:p>
                <a:r>
                  <a:rPr lang="en-NZ" dirty="0"/>
                  <a:t>Let’s say we are in state 3 – in the previous case, when the agent chose action 0 in state 3, the reward was zero and therefore </a:t>
                </a:r>
                <a14:m>
                  <m:oMath xmlns:m="http://schemas.openxmlformats.org/officeDocument/2006/math">
                    <m:sSub>
                      <m:sSubPr>
                        <m:ctrlPr>
                          <a:rPr lang="en-NZ" i="1" dirty="0" smtClean="0">
                            <a:latin typeface="Cambria Math" panose="02040503050406030204" pitchFamily="18" charset="0"/>
                          </a:rPr>
                        </m:ctrlPr>
                      </m:sSubPr>
                      <m:e>
                        <m:r>
                          <a:rPr lang="en-NZ" b="0" i="1" dirty="0" smtClean="0">
                            <a:latin typeface="Cambria Math" panose="02040503050406030204" pitchFamily="18" charset="0"/>
                          </a:rPr>
                          <m:t>𝑟</m:t>
                        </m:r>
                      </m:e>
                      <m:sub>
                        <m:r>
                          <a:rPr lang="en-NZ" b="0" i="1" dirty="0" smtClean="0">
                            <a:latin typeface="Cambria Math" panose="02040503050406030204" pitchFamily="18" charset="0"/>
                          </a:rPr>
                          <m:t>𝑡𝑎𝑏𝑙𝑒</m:t>
                        </m:r>
                      </m:sub>
                    </m:sSub>
                    <m:r>
                      <a:rPr lang="en-NZ" i="1" dirty="0" smtClean="0">
                        <a:latin typeface="Cambria Math" panose="02040503050406030204" pitchFamily="18" charset="0"/>
                      </a:rPr>
                      <m:t>(3</m:t>
                    </m:r>
                    <m:r>
                      <a:rPr lang="en-NZ" i="1" dirty="0">
                        <a:latin typeface="Cambria Math" panose="02040503050406030204" pitchFamily="18" charset="0"/>
                      </a:rPr>
                      <m:t>, </m:t>
                    </m:r>
                    <m:r>
                      <a:rPr lang="en-NZ" i="1" dirty="0" smtClean="0">
                        <a:latin typeface="Cambria Math" panose="02040503050406030204" pitchFamily="18" charset="0"/>
                      </a:rPr>
                      <m:t>0) </m:t>
                    </m:r>
                    <m:r>
                      <a:rPr lang="en-NZ" i="1" dirty="0">
                        <a:latin typeface="Cambria Math" panose="02040503050406030204" pitchFamily="18" charset="0"/>
                      </a:rPr>
                      <m:t>= 0</m:t>
                    </m:r>
                  </m:oMath>
                </a14:m>
                <a:r>
                  <a:rPr lang="en-NZ" dirty="0"/>
                  <a:t>. </a:t>
                </a:r>
              </a:p>
              <a:p>
                <a:r>
                  <a:rPr lang="en-NZ" dirty="0"/>
                  <a:t>Obviously the agent would not see this as an attractive step compared to the alternative for this state i.e. </a:t>
                </a:r>
                <a14:m>
                  <m:oMath xmlns:m="http://schemas.openxmlformats.org/officeDocument/2006/math">
                    <m:sSub>
                      <m:sSubPr>
                        <m:ctrlPr>
                          <a:rPr lang="en-NZ" i="1" dirty="0">
                            <a:latin typeface="Cambria Math" panose="02040503050406030204" pitchFamily="18" charset="0"/>
                          </a:rPr>
                        </m:ctrlPr>
                      </m:sSubPr>
                      <m:e>
                        <m:r>
                          <a:rPr lang="en-NZ" i="1" dirty="0">
                            <a:latin typeface="Cambria Math" panose="02040503050406030204" pitchFamily="18" charset="0"/>
                          </a:rPr>
                          <m:t>𝑟</m:t>
                        </m:r>
                      </m:e>
                      <m:sub>
                        <m:r>
                          <a:rPr lang="en-NZ" i="1" dirty="0">
                            <a:latin typeface="Cambria Math" panose="02040503050406030204" pitchFamily="18" charset="0"/>
                          </a:rPr>
                          <m:t>𝑡𝑎𝑏𝑙𝑒</m:t>
                        </m:r>
                      </m:sub>
                    </m:sSub>
                    <m:r>
                      <a:rPr lang="en-NZ" i="1" dirty="0">
                        <a:latin typeface="Cambria Math" panose="02040503050406030204" pitchFamily="18" charset="0"/>
                      </a:rPr>
                      <m:t>(3, </m:t>
                    </m:r>
                    <m:r>
                      <a:rPr lang="en-NZ" b="0" i="1" dirty="0" smtClean="0">
                        <a:latin typeface="Cambria Math" panose="02040503050406030204" pitchFamily="18" charset="0"/>
                      </a:rPr>
                      <m:t>1</m:t>
                    </m:r>
                    <m:r>
                      <a:rPr lang="en-NZ" i="1" dirty="0">
                        <a:latin typeface="Cambria Math" panose="02040503050406030204" pitchFamily="18" charset="0"/>
                      </a:rPr>
                      <m:t>) =</m:t>
                    </m:r>
                    <m:r>
                      <a:rPr lang="en-NZ" b="0" i="1" dirty="0" smtClean="0">
                        <a:latin typeface="Cambria Math" panose="02040503050406030204" pitchFamily="18" charset="0"/>
                      </a:rPr>
                      <m:t>2</m:t>
                    </m:r>
                  </m:oMath>
                </a14:m>
                <a:r>
                  <a:rPr lang="en-NZ" dirty="0"/>
                  <a:t>. </a:t>
                </a:r>
              </a:p>
              <a:p>
                <a:r>
                  <a:rPr lang="en-NZ" dirty="0"/>
                  <a:t>But what if we assigned to </a:t>
                </a:r>
                <a14:m>
                  <m:oMath xmlns:m="http://schemas.openxmlformats.org/officeDocument/2006/math">
                    <m:sSub>
                      <m:sSubPr>
                        <m:ctrlPr>
                          <a:rPr lang="en-NZ" i="1" dirty="0">
                            <a:latin typeface="Cambria Math" panose="02040503050406030204" pitchFamily="18" charset="0"/>
                          </a:rPr>
                        </m:ctrlPr>
                      </m:sSubPr>
                      <m:e>
                        <m:r>
                          <a:rPr lang="en-NZ" i="1" dirty="0">
                            <a:latin typeface="Cambria Math" panose="02040503050406030204" pitchFamily="18" charset="0"/>
                          </a:rPr>
                          <m:t>𝑟</m:t>
                        </m:r>
                      </m:e>
                      <m:sub>
                        <m:r>
                          <a:rPr lang="en-NZ" i="1" dirty="0">
                            <a:latin typeface="Cambria Math" panose="02040503050406030204" pitchFamily="18" charset="0"/>
                          </a:rPr>
                          <m:t>𝑡𝑎𝑏𝑙𝑒</m:t>
                        </m:r>
                      </m:sub>
                    </m:sSub>
                    <m:r>
                      <a:rPr lang="en-NZ" i="1" dirty="0">
                        <a:latin typeface="Cambria Math" panose="02040503050406030204" pitchFamily="18" charset="0"/>
                      </a:rPr>
                      <m:t>(3, 0)</m:t>
                    </m:r>
                  </m:oMath>
                </a14:m>
                <a:r>
                  <a:rPr lang="en-NZ" dirty="0"/>
                  <a:t> the reward the agent would received if it chose action 0 again in state 4 (</a:t>
                </a:r>
                <a14:m>
                  <m:oMath xmlns:m="http://schemas.openxmlformats.org/officeDocument/2006/math">
                    <m:sSub>
                      <m:sSubPr>
                        <m:ctrlPr>
                          <a:rPr lang="en-NZ" i="1" dirty="0">
                            <a:latin typeface="Cambria Math" panose="02040503050406030204" pitchFamily="18" charset="0"/>
                          </a:rPr>
                        </m:ctrlPr>
                      </m:sSubPr>
                      <m:e>
                        <m:r>
                          <a:rPr lang="en-NZ" i="1" dirty="0">
                            <a:latin typeface="Cambria Math" panose="02040503050406030204" pitchFamily="18" charset="0"/>
                          </a:rPr>
                          <m:t>𝑟</m:t>
                        </m:r>
                      </m:e>
                      <m:sub>
                        <m:r>
                          <a:rPr lang="en-NZ" i="1" dirty="0">
                            <a:latin typeface="Cambria Math" panose="02040503050406030204" pitchFamily="18" charset="0"/>
                          </a:rPr>
                          <m:t>𝑡𝑎𝑏𝑙𝑒</m:t>
                        </m:r>
                      </m:sub>
                    </m:sSub>
                    <m:r>
                      <a:rPr lang="en-NZ" i="1" dirty="0">
                        <a:latin typeface="Cambria Math" panose="02040503050406030204" pitchFamily="18" charset="0"/>
                      </a:rPr>
                      <m:t>(</m:t>
                    </m:r>
                    <m:r>
                      <a:rPr lang="en-NZ" b="0" i="1" dirty="0" smtClean="0">
                        <a:latin typeface="Cambria Math" panose="02040503050406030204" pitchFamily="18" charset="0"/>
                      </a:rPr>
                      <m:t>4</m:t>
                    </m:r>
                    <m:r>
                      <a:rPr lang="en-NZ" i="1" dirty="0">
                        <a:latin typeface="Cambria Math" panose="02040503050406030204" pitchFamily="18" charset="0"/>
                      </a:rPr>
                      <m:t>, 0)</m:t>
                    </m:r>
                  </m:oMath>
                </a14:m>
                <a:r>
                  <a:rPr lang="en-NZ" dirty="0"/>
                  <a:t>)? </a:t>
                </a:r>
              </a:p>
              <a:p>
                <a:pPr lvl="1"/>
                <a14:m>
                  <m:oMath xmlns:m="http://schemas.openxmlformats.org/officeDocument/2006/math">
                    <m:sSub>
                      <m:sSubPr>
                        <m:ctrlPr>
                          <a:rPr lang="en-NZ" i="1" dirty="0">
                            <a:latin typeface="Cambria Math" panose="02040503050406030204" pitchFamily="18" charset="0"/>
                          </a:rPr>
                        </m:ctrlPr>
                      </m:sSubPr>
                      <m:e>
                        <m:r>
                          <a:rPr lang="en-NZ" i="1" dirty="0">
                            <a:latin typeface="Cambria Math" panose="02040503050406030204" pitchFamily="18" charset="0"/>
                          </a:rPr>
                          <m:t>𝑟</m:t>
                        </m:r>
                      </m:e>
                      <m:sub>
                        <m:r>
                          <a:rPr lang="en-NZ" i="1" dirty="0">
                            <a:latin typeface="Cambria Math" panose="02040503050406030204" pitchFamily="18" charset="0"/>
                          </a:rPr>
                          <m:t>𝑡𝑎𝑏𝑙𝑒</m:t>
                        </m:r>
                      </m:sub>
                    </m:sSub>
                    <m:r>
                      <a:rPr lang="en-NZ" i="1" dirty="0">
                        <a:latin typeface="Cambria Math" panose="02040503050406030204" pitchFamily="18" charset="0"/>
                      </a:rPr>
                      <m:t>(3, 0)</m:t>
                    </m:r>
                  </m:oMath>
                </a14:m>
                <a:r>
                  <a:rPr lang="en-NZ" dirty="0"/>
                  <a:t> = 0 + 10 = 10 – a much more attractive alternative!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3200" y="889000"/>
                <a:ext cx="8737600" cy="3352800"/>
              </a:xfrm>
              <a:blipFill>
                <a:blip r:embed="rId2"/>
                <a:stretch>
                  <a:fillRect l="-697" t="-2000" r="-558"/>
                </a:stretch>
              </a:blipFill>
            </p:spPr>
            <p:txBody>
              <a:bodyPr/>
              <a:lstStyle/>
              <a:p>
                <a:r>
                  <a:rPr lang="en-NZ">
                    <a:noFill/>
                  </a:rPr>
                  <a:t> </a:t>
                </a:r>
              </a:p>
            </p:txBody>
          </p:sp>
        </mc:Fallback>
      </mc:AlternateContent>
      <p:pic>
        <p:nvPicPr>
          <p:cNvPr id="5" name="Picture 4"/>
          <p:cNvPicPr>
            <a:picLocks noChangeAspect="1"/>
          </p:cNvPicPr>
          <p:nvPr/>
        </p:nvPicPr>
        <p:blipFill>
          <a:blip r:embed="rId3"/>
          <a:stretch>
            <a:fillRect/>
          </a:stretch>
        </p:blipFill>
        <p:spPr>
          <a:xfrm>
            <a:off x="1096313" y="4602827"/>
            <a:ext cx="6951375" cy="2217820"/>
          </a:xfrm>
          <a:prstGeom prst="rect">
            <a:avLst/>
          </a:prstGeom>
        </p:spPr>
      </p:pic>
    </p:spTree>
    <p:extLst>
      <p:ext uri="{BB962C8B-B14F-4D97-AF65-F5344CB8AC3E}">
        <p14:creationId xmlns:p14="http://schemas.microsoft.com/office/powerpoint/2010/main" val="56567475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127" y="171845"/>
            <a:ext cx="7886700" cy="513956"/>
          </a:xfrm>
        </p:spPr>
        <p:txBody>
          <a:bodyPr>
            <a:normAutofit fontScale="90000"/>
          </a:bodyPr>
          <a:lstStyle/>
          <a:p>
            <a:r>
              <a:rPr lang="en-NZ" dirty="0"/>
              <a:t>Q – learning algorithm</a:t>
            </a:r>
          </a:p>
        </p:txBody>
      </p:sp>
      <p:sp>
        <p:nvSpPr>
          <p:cNvPr id="3" name="Content Placeholder 2"/>
          <p:cNvSpPr>
            <a:spLocks noGrp="1"/>
          </p:cNvSpPr>
          <p:nvPr>
            <p:ph idx="1"/>
          </p:nvPr>
        </p:nvSpPr>
        <p:spPr>
          <a:xfrm>
            <a:off x="0" y="889000"/>
            <a:ext cx="9144000" cy="1513115"/>
          </a:xfrm>
        </p:spPr>
        <p:txBody>
          <a:bodyPr>
            <a:normAutofit fontScale="92500" lnSpcReduction="20000"/>
          </a:bodyPr>
          <a:lstStyle/>
          <a:p>
            <a:r>
              <a:rPr lang="en-NZ" sz="2133" dirty="0"/>
              <a:t>This idea of propagating possible reward from the best possible actions in future states is a core component of Q learning. </a:t>
            </a:r>
          </a:p>
          <a:p>
            <a:r>
              <a:rPr lang="en-NZ" sz="2133" dirty="0"/>
              <a:t>In Q learning, the Q value for each action in each state is updated when the relevant information is made available. </a:t>
            </a:r>
          </a:p>
          <a:p>
            <a:r>
              <a:rPr lang="en-NZ" sz="2133" dirty="0"/>
              <a:t>The Q learning (Q table updating rule) is:</a:t>
            </a:r>
          </a:p>
        </p:txBody>
      </p:sp>
      <p:pic>
        <p:nvPicPr>
          <p:cNvPr id="6" name="Picture 5"/>
          <p:cNvPicPr>
            <a:picLocks noChangeAspect="1"/>
          </p:cNvPicPr>
          <p:nvPr/>
        </p:nvPicPr>
        <p:blipFill rotWithShape="1">
          <a:blip r:embed="rId2"/>
          <a:srcRect t="32052"/>
          <a:stretch/>
        </p:blipFill>
        <p:spPr>
          <a:xfrm>
            <a:off x="492816" y="2413001"/>
            <a:ext cx="8158369" cy="731153"/>
          </a:xfrm>
          <a:prstGeom prst="rect">
            <a:avLst/>
          </a:prstGeom>
        </p:spPr>
      </p:pic>
      <p:sp>
        <p:nvSpPr>
          <p:cNvPr id="7" name="Rectangle 6"/>
          <p:cNvSpPr/>
          <p:nvPr/>
        </p:nvSpPr>
        <p:spPr>
          <a:xfrm>
            <a:off x="2157507" y="2339765"/>
            <a:ext cx="1219200" cy="736460"/>
          </a:xfrm>
          <a:prstGeom prst="rect">
            <a:avLst/>
          </a:prstGeom>
          <a:solidFill>
            <a:schemeClr val="accent1">
              <a:lumMod val="40000"/>
              <a:lumOff val="6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8" name="Rectangle 7"/>
          <p:cNvSpPr/>
          <p:nvPr/>
        </p:nvSpPr>
        <p:spPr>
          <a:xfrm>
            <a:off x="492816" y="3256640"/>
            <a:ext cx="218385" cy="272441"/>
          </a:xfrm>
          <a:prstGeom prst="rect">
            <a:avLst/>
          </a:prstGeom>
          <a:solidFill>
            <a:schemeClr val="accent1">
              <a:lumMod val="40000"/>
              <a:lumOff val="6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9" name="Rectangle 8"/>
          <p:cNvSpPr/>
          <p:nvPr/>
        </p:nvSpPr>
        <p:spPr>
          <a:xfrm>
            <a:off x="3737603" y="2350223"/>
            <a:ext cx="326397" cy="736460"/>
          </a:xfrm>
          <a:prstGeom prst="rect">
            <a:avLst/>
          </a:prstGeom>
          <a:solidFill>
            <a:srgbClr val="EC7EDF">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10" name="Rectangle 9"/>
          <p:cNvSpPr/>
          <p:nvPr/>
        </p:nvSpPr>
        <p:spPr>
          <a:xfrm>
            <a:off x="4131115" y="2350223"/>
            <a:ext cx="237685" cy="736460"/>
          </a:xfrm>
          <a:prstGeom prst="rect">
            <a:avLst/>
          </a:prstGeom>
          <a:solidFill>
            <a:srgbClr val="00B05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11" name="Rectangle 10"/>
          <p:cNvSpPr/>
          <p:nvPr/>
        </p:nvSpPr>
        <p:spPr>
          <a:xfrm>
            <a:off x="4715002" y="2339763"/>
            <a:ext cx="326397" cy="736460"/>
          </a:xfrm>
          <a:prstGeom prst="rect">
            <a:avLst/>
          </a:prstGeom>
          <a:solidFill>
            <a:srgbClr val="FFC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12" name="Rectangle 11"/>
          <p:cNvSpPr/>
          <p:nvPr/>
        </p:nvSpPr>
        <p:spPr>
          <a:xfrm>
            <a:off x="5041399" y="2339762"/>
            <a:ext cx="1969003" cy="736460"/>
          </a:xfrm>
          <a:prstGeom prst="rect">
            <a:avLst/>
          </a:prstGeom>
          <a:solidFill>
            <a:srgbClr val="FF0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13" name="Rectangle 12"/>
          <p:cNvSpPr/>
          <p:nvPr/>
        </p:nvSpPr>
        <p:spPr>
          <a:xfrm>
            <a:off x="7010403" y="2339761"/>
            <a:ext cx="1422397" cy="736460"/>
          </a:xfrm>
          <a:prstGeom prst="rect">
            <a:avLst/>
          </a:prstGeom>
          <a:solidFill>
            <a:schemeClr val="tx1">
              <a:lumMod val="50000"/>
              <a:lumOff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14" name="Rectangle 13"/>
          <p:cNvSpPr/>
          <p:nvPr/>
        </p:nvSpPr>
        <p:spPr>
          <a:xfrm>
            <a:off x="492816" y="3732280"/>
            <a:ext cx="218385" cy="264035"/>
          </a:xfrm>
          <a:prstGeom prst="rect">
            <a:avLst/>
          </a:prstGeom>
          <a:solidFill>
            <a:srgbClr val="EC7EDF">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15" name="Rectangle 14"/>
          <p:cNvSpPr/>
          <p:nvPr/>
        </p:nvSpPr>
        <p:spPr>
          <a:xfrm>
            <a:off x="492816" y="4240280"/>
            <a:ext cx="218385" cy="264032"/>
          </a:xfrm>
          <a:prstGeom prst="rect">
            <a:avLst/>
          </a:prstGeom>
          <a:solidFill>
            <a:srgbClr val="00B05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16" name="Rectangle 15"/>
          <p:cNvSpPr/>
          <p:nvPr/>
        </p:nvSpPr>
        <p:spPr>
          <a:xfrm>
            <a:off x="492816" y="4654301"/>
            <a:ext cx="218385" cy="297180"/>
          </a:xfrm>
          <a:prstGeom prst="rect">
            <a:avLst/>
          </a:prstGeom>
          <a:solidFill>
            <a:srgbClr val="FFC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17" name="Rectangle 16"/>
          <p:cNvSpPr/>
          <p:nvPr/>
        </p:nvSpPr>
        <p:spPr>
          <a:xfrm>
            <a:off x="486405" y="5346198"/>
            <a:ext cx="224796" cy="324455"/>
          </a:xfrm>
          <a:prstGeom prst="rect">
            <a:avLst/>
          </a:prstGeom>
          <a:solidFill>
            <a:srgbClr val="FF0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18" name="TextBox 17"/>
          <p:cNvSpPr txBox="1"/>
          <p:nvPr/>
        </p:nvSpPr>
        <p:spPr>
          <a:xfrm>
            <a:off x="711200" y="3152561"/>
            <a:ext cx="5486400" cy="461665"/>
          </a:xfrm>
          <a:prstGeom prst="rect">
            <a:avLst/>
          </a:prstGeom>
          <a:noFill/>
        </p:spPr>
        <p:txBody>
          <a:bodyPr wrap="square" rtlCol="0">
            <a:spAutoFit/>
          </a:bodyPr>
          <a:lstStyle/>
          <a:p>
            <a:r>
              <a:rPr lang="en-NZ" sz="2400" dirty="0"/>
              <a:t>Current Q-table value we are updating</a:t>
            </a:r>
          </a:p>
        </p:txBody>
      </p:sp>
      <p:sp>
        <p:nvSpPr>
          <p:cNvPr id="19" name="TextBox 18"/>
          <p:cNvSpPr txBox="1"/>
          <p:nvPr/>
        </p:nvSpPr>
        <p:spPr>
          <a:xfrm>
            <a:off x="711200" y="3593389"/>
            <a:ext cx="8432800" cy="461665"/>
          </a:xfrm>
          <a:prstGeom prst="rect">
            <a:avLst/>
          </a:prstGeom>
          <a:noFill/>
        </p:spPr>
        <p:txBody>
          <a:bodyPr wrap="square" rtlCol="0">
            <a:spAutoFit/>
          </a:bodyPr>
          <a:lstStyle/>
          <a:p>
            <a:r>
              <a:rPr lang="en-NZ" sz="2400" dirty="0"/>
              <a:t>Learning rate (</a:t>
            </a:r>
            <a:r>
              <a:rPr lang="en-NZ" sz="1867" dirty="0"/>
              <a:t>restricts the updating to ensure it doesn’t “race” to a solution)</a:t>
            </a:r>
            <a:endParaRPr lang="en-NZ" sz="2400" dirty="0"/>
          </a:p>
        </p:txBody>
      </p:sp>
      <mc:AlternateContent xmlns:mc="http://schemas.openxmlformats.org/markup-compatibility/2006" xmlns:a14="http://schemas.microsoft.com/office/drawing/2010/main">
        <mc:Choice Requires="a14">
          <p:sp>
            <p:nvSpPr>
              <p:cNvPr id="20" name="TextBox 19"/>
              <p:cNvSpPr txBox="1"/>
              <p:nvPr/>
            </p:nvSpPr>
            <p:spPr>
              <a:xfrm>
                <a:off x="711200" y="4117986"/>
                <a:ext cx="8229600" cy="461665"/>
              </a:xfrm>
              <a:prstGeom prst="rect">
                <a:avLst/>
              </a:prstGeom>
              <a:noFill/>
            </p:spPr>
            <p:txBody>
              <a:bodyPr wrap="square" rtlCol="0">
                <a:spAutoFit/>
              </a:bodyPr>
              <a:lstStyle/>
              <a:p>
                <a:r>
                  <a:rPr lang="en-NZ" sz="2400" dirty="0"/>
                  <a:t>Reward hat was obtained when action </a:t>
                </a:r>
                <a14:m>
                  <m:oMath xmlns:m="http://schemas.openxmlformats.org/officeDocument/2006/math">
                    <m:r>
                      <a:rPr lang="en-NZ" sz="2400" i="1" dirty="0">
                        <a:latin typeface="Cambria Math" panose="02040503050406030204" pitchFamily="18" charset="0"/>
                      </a:rPr>
                      <m:t>𝑎</m:t>
                    </m:r>
                  </m:oMath>
                </a14:m>
                <a:r>
                  <a:rPr lang="en-NZ" sz="2400" dirty="0"/>
                  <a:t> was taken in state </a:t>
                </a:r>
                <a14:m>
                  <m:oMath xmlns:m="http://schemas.openxmlformats.org/officeDocument/2006/math">
                    <m:r>
                      <a:rPr lang="en-NZ" sz="2400" i="1" dirty="0">
                        <a:latin typeface="Cambria Math" panose="02040503050406030204" pitchFamily="18" charset="0"/>
                      </a:rPr>
                      <m:t>𝑠</m:t>
                    </m:r>
                  </m:oMath>
                </a14:m>
                <a:r>
                  <a:rPr lang="en-NZ" sz="2400"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711200" y="4117986"/>
                <a:ext cx="8229600" cy="461665"/>
              </a:xfrm>
              <a:prstGeom prst="rect">
                <a:avLst/>
              </a:prstGeom>
              <a:blipFill>
                <a:blip r:embed="rId3"/>
                <a:stretch>
                  <a:fillRect l="-1185" t="-10667" b="-30667"/>
                </a:stretch>
              </a:blipFill>
            </p:spPr>
            <p:txBody>
              <a:bodyPr/>
              <a:lstStyle/>
              <a:p>
                <a:r>
                  <a:rPr lang="en-NZ">
                    <a:noFill/>
                  </a:rPr>
                  <a:t> </a:t>
                </a:r>
              </a:p>
            </p:txBody>
          </p:sp>
        </mc:Fallback>
      </mc:AlternateContent>
      <p:sp>
        <p:nvSpPr>
          <p:cNvPr id="21" name="TextBox 20"/>
          <p:cNvSpPr txBox="1"/>
          <p:nvPr/>
        </p:nvSpPr>
        <p:spPr>
          <a:xfrm>
            <a:off x="729129" y="4556668"/>
            <a:ext cx="8313272" cy="677108"/>
          </a:xfrm>
          <a:prstGeom prst="rect">
            <a:avLst/>
          </a:prstGeom>
          <a:noFill/>
        </p:spPr>
        <p:txBody>
          <a:bodyPr wrap="square" rtlCol="0">
            <a:spAutoFit/>
          </a:bodyPr>
          <a:lstStyle/>
          <a:p>
            <a:r>
              <a:rPr lang="en-NZ" sz="2400" dirty="0"/>
              <a:t>Discount factor (</a:t>
            </a:r>
            <a:r>
              <a:rPr lang="en-NZ" sz="1400" dirty="0"/>
              <a:t>decreases the impact of future rewards on the immediate decision making in state </a:t>
            </a:r>
            <a:r>
              <a:rPr lang="en-NZ" sz="1400" i="1" dirty="0"/>
              <a:t>s</a:t>
            </a:r>
            <a:r>
              <a:rPr lang="en-NZ" sz="1400" dirty="0"/>
              <a:t>. This represents a limited patience in the agent – it won’t study forever to get that BIT degree.)</a:t>
            </a:r>
          </a:p>
        </p:txBody>
      </p:sp>
      <mc:AlternateContent xmlns:mc="http://schemas.openxmlformats.org/markup-compatibility/2006" xmlns:a14="http://schemas.microsoft.com/office/drawing/2010/main">
        <mc:Choice Requires="a14">
          <p:sp>
            <p:nvSpPr>
              <p:cNvPr id="22" name="TextBox 21"/>
              <p:cNvSpPr txBox="1"/>
              <p:nvPr/>
            </p:nvSpPr>
            <p:spPr>
              <a:xfrm>
                <a:off x="711200" y="5248871"/>
                <a:ext cx="8229600" cy="1107996"/>
              </a:xfrm>
              <a:prstGeom prst="rect">
                <a:avLst/>
              </a:prstGeom>
              <a:noFill/>
            </p:spPr>
            <p:txBody>
              <a:bodyPr wrap="square" rtlCol="0">
                <a:spAutoFit/>
              </a:bodyPr>
              <a:lstStyle/>
              <a:p>
                <a:r>
                  <a:rPr lang="en-NZ" sz="2400" dirty="0"/>
                  <a:t>Estimated reward from our next state/action pair </a:t>
                </a:r>
                <a:r>
                  <a:rPr lang="en-NZ" sz="2133" dirty="0"/>
                  <a:t>(</a:t>
                </a:r>
                <a:r>
                  <a:rPr lang="en-NZ" sz="1400" dirty="0"/>
                  <a:t>the agent is looking forward to determine the best possible future rewards before making the next step a. notice the recursive nature of the call. </a:t>
                </a:r>
                <a14:m>
                  <m:oMath xmlns:m="http://schemas.openxmlformats.org/officeDocument/2006/math">
                    <m:r>
                      <a:rPr lang="en-NZ" sz="1400" i="1" dirty="0">
                        <a:latin typeface="Cambria Math" panose="02040503050406030204" pitchFamily="18" charset="0"/>
                      </a:rPr>
                      <m:t>𝑄</m:t>
                    </m:r>
                    <m:r>
                      <a:rPr lang="en-NZ" sz="1400" i="1" dirty="0">
                        <a:latin typeface="Cambria Math" panose="02040503050406030204" pitchFamily="18" charset="0"/>
                      </a:rPr>
                      <m:t>(</m:t>
                    </m:r>
                    <m:r>
                      <a:rPr lang="en-NZ" sz="1400" i="1" dirty="0" err="1">
                        <a:latin typeface="Cambria Math" panose="02040503050406030204" pitchFamily="18" charset="0"/>
                      </a:rPr>
                      <m:t>𝑠</m:t>
                    </m:r>
                    <m:r>
                      <a:rPr lang="en-NZ" sz="1400" i="1" dirty="0" err="1">
                        <a:latin typeface="Cambria Math" panose="02040503050406030204" pitchFamily="18" charset="0"/>
                      </a:rPr>
                      <m:t>’,’</m:t>
                    </m:r>
                    <m:r>
                      <a:rPr lang="en-NZ" sz="1400" i="1" dirty="0" err="1">
                        <a:latin typeface="Cambria Math" panose="02040503050406030204" pitchFamily="18" charset="0"/>
                      </a:rPr>
                      <m:t>𝑎</m:t>
                    </m:r>
                    <m:r>
                      <a:rPr lang="en-NZ" sz="1400" i="1" dirty="0">
                        <a:latin typeface="Cambria Math" panose="02040503050406030204" pitchFamily="18" charset="0"/>
                      </a:rPr>
                      <m:t>’) </m:t>
                    </m:r>
                  </m:oMath>
                </a14:m>
                <a:r>
                  <a:rPr lang="en-NZ" sz="1400" dirty="0"/>
                  <a:t>implicitly also holds the maximum discounted reward for the state after that, </a:t>
                </a:r>
                <a14:m>
                  <m:oMath xmlns:m="http://schemas.openxmlformats.org/officeDocument/2006/math">
                    <m:r>
                      <a:rPr lang="en-NZ" sz="1400" i="1" dirty="0">
                        <a:latin typeface="Cambria Math" panose="02040503050406030204" pitchFamily="18" charset="0"/>
                      </a:rPr>
                      <m:t>𝑄</m:t>
                    </m:r>
                    <m:r>
                      <a:rPr lang="en-NZ" sz="1400" i="1" dirty="0">
                        <a:latin typeface="Cambria Math" panose="02040503050406030204" pitchFamily="18" charset="0"/>
                      </a:rPr>
                      <m:t>(</m:t>
                    </m:r>
                    <m:r>
                      <a:rPr lang="en-NZ" sz="1400" i="1" dirty="0" err="1">
                        <a:latin typeface="Cambria Math" panose="02040503050406030204" pitchFamily="18" charset="0"/>
                      </a:rPr>
                      <m:t>𝑠</m:t>
                    </m:r>
                    <m:r>
                      <a:rPr lang="en-NZ" sz="1400" i="1" dirty="0" err="1">
                        <a:latin typeface="Cambria Math" panose="02040503050406030204" pitchFamily="18" charset="0"/>
                      </a:rPr>
                      <m:t>’’,</m:t>
                    </m:r>
                    <m:r>
                      <a:rPr lang="en-NZ" sz="1400" i="1" dirty="0" err="1">
                        <a:latin typeface="Cambria Math" panose="02040503050406030204" pitchFamily="18" charset="0"/>
                      </a:rPr>
                      <m:t>𝑎</m:t>
                    </m:r>
                    <m:r>
                      <a:rPr lang="en-NZ" sz="1400" i="1" dirty="0">
                        <a:latin typeface="Cambria Math" panose="02040503050406030204" pitchFamily="18" charset="0"/>
                      </a:rPr>
                      <m:t>’’)</m:t>
                    </m:r>
                  </m:oMath>
                </a14:m>
                <a:r>
                  <a:rPr lang="en-NZ" sz="1400" dirty="0"/>
                  <a:t>,and likewise, it holds the discounted reward for the state </a:t>
                </a:r>
                <a14:m>
                  <m:oMath xmlns:m="http://schemas.openxmlformats.org/officeDocument/2006/math">
                    <m:r>
                      <a:rPr lang="en-NZ" sz="1400" i="1" dirty="0">
                        <a:latin typeface="Cambria Math" panose="02040503050406030204" pitchFamily="18" charset="0"/>
                      </a:rPr>
                      <m:t>𝑄</m:t>
                    </m:r>
                    <m:r>
                      <a:rPr lang="en-NZ" sz="1400" i="1" dirty="0">
                        <a:latin typeface="Cambria Math" panose="02040503050406030204" pitchFamily="18" charset="0"/>
                      </a:rPr>
                      <m:t>(</m:t>
                    </m:r>
                    <m:r>
                      <a:rPr lang="en-NZ" sz="1400" i="1" dirty="0" err="1">
                        <a:latin typeface="Cambria Math" panose="02040503050406030204" pitchFamily="18" charset="0"/>
                      </a:rPr>
                      <m:t>𝑠</m:t>
                    </m:r>
                    <m:r>
                      <a:rPr lang="en-NZ" sz="1400" i="1" dirty="0" err="1">
                        <a:latin typeface="Cambria Math" panose="02040503050406030204" pitchFamily="18" charset="0"/>
                      </a:rPr>
                      <m:t>’’’,</m:t>
                    </m:r>
                    <m:r>
                      <a:rPr lang="en-NZ" sz="1400" i="1" dirty="0" err="1">
                        <a:latin typeface="Cambria Math" panose="02040503050406030204" pitchFamily="18" charset="0"/>
                      </a:rPr>
                      <m:t>𝑎</m:t>
                    </m:r>
                    <m:r>
                      <a:rPr lang="en-NZ" sz="1400" i="1" dirty="0">
                        <a:latin typeface="Cambria Math" panose="02040503050406030204" pitchFamily="18" charset="0"/>
                      </a:rPr>
                      <m:t>’’’)</m:t>
                    </m:r>
                  </m:oMath>
                </a14:m>
                <a:r>
                  <a:rPr lang="en-NZ" sz="1400" dirty="0"/>
                  <a:t> and so on…</a:t>
                </a:r>
                <a:endParaRPr lang="en-NZ" sz="2133" dirty="0"/>
              </a:p>
            </p:txBody>
          </p:sp>
        </mc:Choice>
        <mc:Fallback xmlns="">
          <p:sp>
            <p:nvSpPr>
              <p:cNvPr id="22" name="TextBox 21"/>
              <p:cNvSpPr txBox="1">
                <a:spLocks noRot="1" noChangeAspect="1" noMove="1" noResize="1" noEditPoints="1" noAdjustHandles="1" noChangeArrowheads="1" noChangeShapeType="1" noTextEdit="1"/>
              </p:cNvSpPr>
              <p:nvPr/>
            </p:nvSpPr>
            <p:spPr>
              <a:xfrm>
                <a:off x="711200" y="5248871"/>
                <a:ext cx="8229600" cy="1107996"/>
              </a:xfrm>
              <a:prstGeom prst="rect">
                <a:avLst/>
              </a:prstGeom>
              <a:blipFill>
                <a:blip r:embed="rId4"/>
                <a:stretch>
                  <a:fillRect l="-1185" t="-4396" b="-4945"/>
                </a:stretch>
              </a:blipFill>
            </p:spPr>
            <p:txBody>
              <a:bodyPr/>
              <a:lstStyle/>
              <a:p>
                <a:r>
                  <a:rPr lang="en-NZ">
                    <a:noFill/>
                  </a:rPr>
                  <a:t> </a:t>
                </a:r>
              </a:p>
            </p:txBody>
          </p:sp>
        </mc:Fallback>
      </mc:AlternateContent>
      <p:sp>
        <p:nvSpPr>
          <p:cNvPr id="24" name="Rectangle 23"/>
          <p:cNvSpPr/>
          <p:nvPr/>
        </p:nvSpPr>
        <p:spPr>
          <a:xfrm>
            <a:off x="478499" y="6375401"/>
            <a:ext cx="250631" cy="312772"/>
          </a:xfrm>
          <a:prstGeom prst="rect">
            <a:avLst/>
          </a:prstGeom>
          <a:solidFill>
            <a:schemeClr val="tx1">
              <a:lumMod val="50000"/>
              <a:lumOff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400"/>
          </a:p>
        </p:txBody>
      </p:sp>
      <p:sp>
        <p:nvSpPr>
          <p:cNvPr id="25" name="TextBox 24"/>
          <p:cNvSpPr txBox="1"/>
          <p:nvPr/>
        </p:nvSpPr>
        <p:spPr>
          <a:xfrm>
            <a:off x="729129" y="6369505"/>
            <a:ext cx="8313272" cy="338554"/>
          </a:xfrm>
          <a:prstGeom prst="rect">
            <a:avLst/>
          </a:prstGeom>
          <a:noFill/>
        </p:spPr>
        <p:txBody>
          <a:bodyPr wrap="square" rtlCol="0">
            <a:spAutoFit/>
          </a:bodyPr>
          <a:lstStyle/>
          <a:p>
            <a:r>
              <a:rPr lang="en-NZ" sz="1600" dirty="0"/>
              <a:t>Normalizes and restrict the growth of the Q value as the training of the agent progresses</a:t>
            </a:r>
          </a:p>
        </p:txBody>
      </p:sp>
    </p:spTree>
    <p:extLst>
      <p:ext uri="{BB962C8B-B14F-4D97-AF65-F5344CB8AC3E}">
        <p14:creationId xmlns:p14="http://schemas.microsoft.com/office/powerpoint/2010/main" val="74311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4" grpId="0" animBg="1"/>
      <p:bldP spid="2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104" y="131420"/>
            <a:ext cx="7886700" cy="373428"/>
          </a:xfrm>
        </p:spPr>
        <p:txBody>
          <a:bodyPr>
            <a:normAutofit fontScale="90000"/>
          </a:bodyPr>
          <a:lstStyle/>
          <a:p>
            <a:r>
              <a:rPr lang="en-NZ" dirty="0"/>
              <a:t>Exploration versus exploitation</a:t>
            </a:r>
          </a:p>
        </p:txBody>
      </p:sp>
      <p:sp>
        <p:nvSpPr>
          <p:cNvPr id="3" name="Content Placeholder 2"/>
          <p:cNvSpPr>
            <a:spLocks noGrp="1"/>
          </p:cNvSpPr>
          <p:nvPr>
            <p:ph idx="1"/>
          </p:nvPr>
        </p:nvSpPr>
        <p:spPr>
          <a:xfrm>
            <a:off x="203200" y="817686"/>
            <a:ext cx="5080000" cy="5760914"/>
          </a:xfrm>
        </p:spPr>
        <p:txBody>
          <a:bodyPr>
            <a:normAutofit fontScale="92500" lnSpcReduction="20000"/>
          </a:bodyPr>
          <a:lstStyle/>
          <a:p>
            <a:r>
              <a:rPr lang="en-NZ" dirty="0"/>
              <a:t>At the beginning of an optimization problem, it is best to allow the problem space to be explored extensively in the hope of finding good local (or even global) minima. </a:t>
            </a:r>
          </a:p>
          <a:p>
            <a:r>
              <a:rPr lang="en-NZ" dirty="0"/>
              <a:t>However, once the problem space has been adequately searched, it is now best for the optimization algorithm to focus on exploiting what it has found by converging on the best minima to arrive at a good solution.</a:t>
            </a:r>
          </a:p>
          <a:p>
            <a:r>
              <a:rPr lang="en-NZ" dirty="0"/>
              <a:t>Therefore, in reinforcement learning, it is best to allow some randomness in the action selection at the beginning of the training. </a:t>
            </a:r>
          </a:p>
          <a:p>
            <a:r>
              <a:rPr lang="en-NZ" dirty="0"/>
              <a:t>This randomness is determined by the epsilon parameter. Essentially, a random number is drawn between 0 and 1, and if it is less than epsilon, then a random action is selection. If not, an action is selected based on the output of the neural network. The epsilon variable usually starts somewhere close to 1, and is slowly decayed to somewhere around 0 during training. This allows a large exploration of the game at the beginning, but then the decay of the epsilon value allows the network to zero in on a good solution</a:t>
            </a:r>
          </a:p>
        </p:txBody>
      </p:sp>
      <p:pic>
        <p:nvPicPr>
          <p:cNvPr id="5" name="Picture 4"/>
          <p:cNvPicPr>
            <a:picLocks noChangeAspect="1"/>
          </p:cNvPicPr>
          <p:nvPr/>
        </p:nvPicPr>
        <p:blipFill>
          <a:blip r:embed="rId2"/>
          <a:stretch>
            <a:fillRect/>
          </a:stretch>
        </p:blipFill>
        <p:spPr>
          <a:xfrm>
            <a:off x="5205784" y="990600"/>
            <a:ext cx="3938216" cy="2900021"/>
          </a:xfrm>
          <a:prstGeom prst="rect">
            <a:avLst/>
          </a:prstGeom>
        </p:spPr>
      </p:pic>
      <p:pic>
        <p:nvPicPr>
          <p:cNvPr id="6" name="Picture 5"/>
          <p:cNvPicPr>
            <a:picLocks noChangeAspect="1"/>
          </p:cNvPicPr>
          <p:nvPr/>
        </p:nvPicPr>
        <p:blipFill rotWithShape="1">
          <a:blip r:embed="rId3"/>
          <a:srcRect t="28271" b="16420"/>
          <a:stretch/>
        </p:blipFill>
        <p:spPr>
          <a:xfrm>
            <a:off x="5319059" y="4749801"/>
            <a:ext cx="3505200" cy="1382332"/>
          </a:xfrm>
          <a:prstGeom prst="rect">
            <a:avLst/>
          </a:prstGeom>
        </p:spPr>
      </p:pic>
    </p:spTree>
    <p:extLst>
      <p:ext uri="{BB962C8B-B14F-4D97-AF65-F5344CB8AC3E}">
        <p14:creationId xmlns:p14="http://schemas.microsoft.com/office/powerpoint/2010/main" val="33986036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1" y="101358"/>
            <a:ext cx="7886700" cy="663573"/>
          </a:xfrm>
        </p:spPr>
        <p:txBody>
          <a:bodyPr>
            <a:noAutofit/>
          </a:bodyPr>
          <a:lstStyle/>
          <a:p>
            <a:r>
              <a:rPr lang="en-NZ" sz="2667" dirty="0"/>
              <a:t>Neural network architecture for reinforcement learning</a:t>
            </a:r>
          </a:p>
        </p:txBody>
      </p:sp>
      <p:sp>
        <p:nvSpPr>
          <p:cNvPr id="3" name="Content Placeholder 2"/>
          <p:cNvSpPr>
            <a:spLocks noGrp="1"/>
          </p:cNvSpPr>
          <p:nvPr>
            <p:ph idx="1"/>
          </p:nvPr>
        </p:nvSpPr>
        <p:spPr>
          <a:xfrm>
            <a:off x="203200" y="889000"/>
            <a:ext cx="4876800" cy="4470400"/>
          </a:xfrm>
        </p:spPr>
        <p:txBody>
          <a:bodyPr>
            <a:normAutofit/>
          </a:bodyPr>
          <a:lstStyle/>
          <a:p>
            <a:r>
              <a:rPr lang="en-NZ" dirty="0"/>
              <a:t>To develop a neural network which can perform Q learning, the input needs to be the current state (plus potentially some other information about the environment) and it needs to output the relevant Q values for each action in that state. </a:t>
            </a:r>
          </a:p>
          <a:p>
            <a:r>
              <a:rPr lang="en-NZ" dirty="0"/>
              <a:t>The Q values which are output should approach, as training progresses, the values produced in the Q learning updating rule. Therefore, the loss or cost function for the neural network should be:</a:t>
            </a:r>
          </a:p>
        </p:txBody>
      </p:sp>
      <p:pic>
        <p:nvPicPr>
          <p:cNvPr id="4" name="Picture 3"/>
          <p:cNvPicPr>
            <a:picLocks noChangeAspect="1"/>
          </p:cNvPicPr>
          <p:nvPr/>
        </p:nvPicPr>
        <p:blipFill>
          <a:blip r:embed="rId3"/>
          <a:stretch>
            <a:fillRect/>
          </a:stretch>
        </p:blipFill>
        <p:spPr>
          <a:xfrm>
            <a:off x="5080001" y="1511301"/>
            <a:ext cx="3905535" cy="3848100"/>
          </a:xfrm>
          <a:prstGeom prst="rect">
            <a:avLst/>
          </a:prstGeom>
        </p:spPr>
      </p:pic>
      <p:pic>
        <p:nvPicPr>
          <p:cNvPr id="5" name="Picture 4"/>
          <p:cNvPicPr>
            <a:picLocks noChangeAspect="1"/>
          </p:cNvPicPr>
          <p:nvPr/>
        </p:nvPicPr>
        <p:blipFill>
          <a:blip r:embed="rId4"/>
          <a:stretch>
            <a:fillRect/>
          </a:stretch>
        </p:blipFill>
        <p:spPr>
          <a:xfrm>
            <a:off x="520701" y="5069168"/>
            <a:ext cx="4051300" cy="1168400"/>
          </a:xfrm>
          <a:prstGeom prst="rect">
            <a:avLst/>
          </a:prstGeom>
        </p:spPr>
      </p:pic>
    </p:spTree>
    <p:extLst>
      <p:ext uri="{BB962C8B-B14F-4D97-AF65-F5344CB8AC3E}">
        <p14:creationId xmlns:p14="http://schemas.microsoft.com/office/powerpoint/2010/main" val="38936291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4190999" y="6087378"/>
            <a:ext cx="676726" cy="7000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90999" y="5177289"/>
            <a:ext cx="676726" cy="7000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90999" y="4267200"/>
            <a:ext cx="676726" cy="70006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41" idx="6"/>
          </p:cNvCxnSpPr>
          <p:nvPr/>
        </p:nvCxnSpPr>
        <p:spPr>
          <a:xfrm>
            <a:off x="4867725" y="4617235"/>
            <a:ext cx="1446727" cy="694116"/>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45" idx="2"/>
          </p:cNvCxnSpPr>
          <p:nvPr/>
        </p:nvCxnSpPr>
        <p:spPr>
          <a:xfrm flipV="1">
            <a:off x="4879521" y="5511405"/>
            <a:ext cx="1438907" cy="1084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9" idx="6"/>
          </p:cNvCxnSpPr>
          <p:nvPr/>
        </p:nvCxnSpPr>
        <p:spPr>
          <a:xfrm flipV="1">
            <a:off x="4867725" y="5669846"/>
            <a:ext cx="1450703" cy="76756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6318428" y="5161370"/>
            <a:ext cx="1606372" cy="700069"/>
          </a:xfrm>
          <a:prstGeom prst="ellipse">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itle 1"/>
              <p:cNvSpPr>
                <a:spLocks noGrp="1"/>
              </p:cNvSpPr>
              <p:nvPr>
                <p:ph type="title"/>
              </p:nvPr>
            </p:nvSpPr>
            <p:spPr>
              <a:xfrm>
                <a:off x="4062730" y="76200"/>
                <a:ext cx="5073650" cy="1143000"/>
              </a:xfrm>
            </p:spPr>
            <p:txBody>
              <a:bodyPr>
                <a:normAutofit/>
              </a:bodyPr>
              <a:lstStyle/>
              <a:p>
                <a:r>
                  <a:rPr lang="en-NZ" sz="2400" dirty="0"/>
                  <a:t>The </a:t>
                </a:r>
                <a:r>
                  <a:rPr lang="en-NZ" sz="2400" dirty="0" smtClean="0"/>
                  <a:t>nonlinear activation </a:t>
                </a:r>
                <a:r>
                  <a:rPr lang="en-NZ" sz="2400" dirty="0"/>
                  <a:t>function </a:t>
                </a:r>
                <a14:m>
                  <m:oMath xmlns:m="http://schemas.openxmlformats.org/officeDocument/2006/math">
                    <m:r>
                      <a:rPr lang="en-NZ" sz="2400" i="1">
                        <a:latin typeface="Cambria Math"/>
                      </a:rPr>
                      <m:t>𝑔</m:t>
                    </m:r>
                  </m:oMath>
                </a14:m>
                <a:r>
                  <a:rPr lang="en-NZ" sz="2400" dirty="0"/>
                  <a:t> </a:t>
                </a:r>
                <a:endParaRPr lang="en-US" sz="24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062730" y="76200"/>
                <a:ext cx="5073650" cy="1143000"/>
              </a:xfrm>
              <a:blipFill>
                <a:blip r:embed="rId7"/>
                <a:stretch>
                  <a:fillRect/>
                </a:stretch>
              </a:blipFill>
            </p:spPr>
            <p:txBody>
              <a:bodyPr/>
              <a:lstStyle/>
              <a:p>
                <a:r>
                  <a:rPr lang="en-NZ">
                    <a:noFill/>
                  </a:rPr>
                  <a:t> </a:t>
                </a:r>
              </a:p>
            </p:txBody>
          </p:sp>
        </mc:Fallback>
      </mc:AlternateContent>
      <p:sp>
        <p:nvSpPr>
          <p:cNvPr id="3" name="Content Placeholder 2"/>
          <p:cNvSpPr>
            <a:spLocks noGrp="1"/>
          </p:cNvSpPr>
          <p:nvPr>
            <p:ph idx="1"/>
          </p:nvPr>
        </p:nvSpPr>
        <p:spPr>
          <a:xfrm>
            <a:off x="4032885" y="1037168"/>
            <a:ext cx="5088255" cy="1375832"/>
          </a:xfrm>
        </p:spPr>
        <p:txBody>
          <a:bodyPr>
            <a:normAutofit/>
          </a:bodyPr>
          <a:lstStyle/>
          <a:p>
            <a:r>
              <a:rPr lang="en-US" altLang="en-US" dirty="0"/>
              <a:t>The activation function </a:t>
            </a:r>
            <a:r>
              <a:rPr lang="en-US" altLang="en-US" dirty="0" smtClean="0"/>
              <a:t>of each neuron unit is </a:t>
            </a:r>
            <a:r>
              <a:rPr lang="en-US" altLang="en-US" dirty="0"/>
              <a:t>generally non-linear. </a:t>
            </a:r>
            <a:endParaRPr lang="en-US" altLang="en-US" dirty="0" smtClean="0"/>
          </a:p>
          <a:p>
            <a:r>
              <a:rPr lang="en-US" altLang="en-US" dirty="0" smtClean="0"/>
              <a:t>Linear </a:t>
            </a:r>
            <a:r>
              <a:rPr lang="en-US" altLang="en-US" dirty="0"/>
              <a:t>functions are limited because the output is simply proportional to the input.</a:t>
            </a:r>
          </a:p>
          <a:p>
            <a:endParaRPr lang="en-US" dirty="0"/>
          </a:p>
        </p:txBody>
      </p:sp>
      <p:sp>
        <p:nvSpPr>
          <p:cNvPr id="17" name="Text Box 1044"/>
          <p:cNvSpPr txBox="1">
            <a:spLocks noChangeArrowheads="1"/>
          </p:cNvSpPr>
          <p:nvPr/>
        </p:nvSpPr>
        <p:spPr bwMode="auto">
          <a:xfrm>
            <a:off x="1905001" y="323320"/>
            <a:ext cx="1549400" cy="1000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1917" tIns="60958" rIns="121917" bIns="6095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900" dirty="0"/>
              <a:t>rectifier neural unit (</a:t>
            </a:r>
            <a:r>
              <a:rPr lang="en-US" altLang="en-US" sz="1900" dirty="0" err="1"/>
              <a:t>reLU</a:t>
            </a:r>
            <a:r>
              <a:rPr lang="en-US" altLang="en-US" sz="1900" dirty="0"/>
              <a:t> ()</a:t>
            </a:r>
          </a:p>
        </p:txBody>
      </p:sp>
      <p:sp>
        <p:nvSpPr>
          <p:cNvPr id="18" name="Text Box 1045"/>
          <p:cNvSpPr txBox="1">
            <a:spLocks noChangeArrowheads="1"/>
          </p:cNvSpPr>
          <p:nvPr/>
        </p:nvSpPr>
        <p:spPr bwMode="auto">
          <a:xfrm>
            <a:off x="2042989" y="2510368"/>
            <a:ext cx="1089395" cy="415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21917" tIns="60958" rIns="121917" bIns="60958">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900" dirty="0"/>
              <a:t>sigmoid</a:t>
            </a:r>
          </a:p>
        </p:txBody>
      </p:sp>
      <p:pic>
        <p:nvPicPr>
          <p:cNvPr id="8198" name="Picture 6" descr="https://i.stack.imgur.com/8CGlM.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7288" r="8525"/>
          <a:stretch/>
        </p:blipFill>
        <p:spPr bwMode="auto">
          <a:xfrm>
            <a:off x="244846" y="30481"/>
            <a:ext cx="1699261" cy="202840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10000" y="4571719"/>
            <a:ext cx="222885" cy="200660"/>
          </a:xfrm>
          <a:prstGeom prst="rect">
            <a:avLst/>
          </a:prstGeom>
        </p:spPr>
      </p:pic>
      <p:pic>
        <p:nvPicPr>
          <p:cNvPr id="48" name="Picture 4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10342" y="5469186"/>
            <a:ext cx="228600" cy="200660"/>
          </a:xfrm>
          <a:prstGeom prst="rect">
            <a:avLst/>
          </a:prstGeom>
        </p:spPr>
      </p:pic>
      <p:pic>
        <p:nvPicPr>
          <p:cNvPr id="49" name="Picture 4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810343" y="6378506"/>
            <a:ext cx="230505" cy="205740"/>
          </a:xfrm>
          <a:prstGeom prst="rect">
            <a:avLst/>
          </a:prstGeom>
        </p:spPr>
      </p:pic>
      <mc:AlternateContent xmlns:mc="http://schemas.openxmlformats.org/markup-compatibility/2006" xmlns:a14="http://schemas.microsoft.com/office/drawing/2010/main">
        <mc:Choice Requires="a14">
          <p:sp>
            <p:nvSpPr>
              <p:cNvPr id="50" name="TextBox 49"/>
              <p:cNvSpPr txBox="1"/>
              <p:nvPr/>
            </p:nvSpPr>
            <p:spPr>
              <a:xfrm>
                <a:off x="4990116" y="4406842"/>
                <a:ext cx="496284" cy="393758"/>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𝜃</m:t>
                      </m:r>
                      <m:r>
                        <a:rPr lang="en-NZ" b="0" i="1" baseline="-25000" smtClean="0">
                          <a:latin typeface="Cambria Math"/>
                          <a:ea typeface="Cambria Math"/>
                        </a:rPr>
                        <m:t>1</m:t>
                      </m:r>
                    </m:oMath>
                  </m:oMathPara>
                </a14:m>
                <a:endParaRPr lang="en-US" baseline="-25000" dirty="0"/>
              </a:p>
            </p:txBody>
          </p:sp>
        </mc:Choice>
        <mc:Fallback xmlns="">
          <p:sp>
            <p:nvSpPr>
              <p:cNvPr id="50" name="TextBox 49"/>
              <p:cNvSpPr txBox="1">
                <a:spLocks noRot="1" noChangeAspect="1" noMove="1" noResize="1" noEditPoints="1" noAdjustHandles="1" noChangeArrowheads="1" noChangeShapeType="1" noTextEdit="1"/>
              </p:cNvSpPr>
              <p:nvPr/>
            </p:nvSpPr>
            <p:spPr>
              <a:xfrm>
                <a:off x="4990116" y="4406842"/>
                <a:ext cx="496284" cy="393758"/>
              </a:xfrm>
              <a:prstGeom prst="rect">
                <a:avLst/>
              </a:prstGeom>
              <a:blipFill>
                <a:blip r:embed="rId1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4823065" y="5060245"/>
                <a:ext cx="496284" cy="393758"/>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𝜃</m:t>
                      </m:r>
                      <m:r>
                        <a:rPr lang="en-NZ" b="0" i="1" baseline="-25000" smtClean="0">
                          <a:latin typeface="Cambria Math"/>
                          <a:ea typeface="Cambria Math"/>
                        </a:rPr>
                        <m:t>2</m:t>
                      </m:r>
                    </m:oMath>
                  </m:oMathPara>
                </a14:m>
                <a:endParaRPr lang="en-US" baseline="-25000" dirty="0"/>
              </a:p>
            </p:txBody>
          </p:sp>
        </mc:Choice>
        <mc:Fallback xmlns="">
          <p:sp>
            <p:nvSpPr>
              <p:cNvPr id="51" name="TextBox 50"/>
              <p:cNvSpPr txBox="1">
                <a:spLocks noRot="1" noChangeAspect="1" noMove="1" noResize="1" noEditPoints="1" noAdjustHandles="1" noChangeArrowheads="1" noChangeShapeType="1" noTextEdit="1"/>
              </p:cNvSpPr>
              <p:nvPr/>
            </p:nvSpPr>
            <p:spPr>
              <a:xfrm>
                <a:off x="4823065" y="5060245"/>
                <a:ext cx="496284" cy="393758"/>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4761516" y="5930842"/>
                <a:ext cx="496284" cy="393758"/>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a:ea typeface="Cambria Math"/>
                        </a:rPr>
                        <m:t>𝜃</m:t>
                      </m:r>
                      <m:r>
                        <a:rPr lang="en-NZ" b="0" i="1" baseline="-25000" smtClean="0">
                          <a:latin typeface="Cambria Math"/>
                          <a:ea typeface="Cambria Math"/>
                        </a:rPr>
                        <m:t>3</m:t>
                      </m:r>
                    </m:oMath>
                  </m:oMathPara>
                </a14:m>
                <a:endParaRPr lang="en-US" baseline="-250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761516" y="5930842"/>
                <a:ext cx="496284" cy="393758"/>
              </a:xfrm>
              <a:prstGeom prst="rect">
                <a:avLst/>
              </a:prstGeom>
              <a:blipFill>
                <a:blip r:embed="rId1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6896275" y="5303862"/>
                <a:ext cx="1080803" cy="369328"/>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NZ" sz="1600" b="0" i="1" smtClean="0">
                          <a:latin typeface="Cambria Math" panose="02040503050406030204" pitchFamily="18" charset="0"/>
                        </a:rPr>
                        <m:t>𝑎</m:t>
                      </m:r>
                      <m:r>
                        <a:rPr lang="en-NZ" sz="1600" b="0" i="1" smtClean="0">
                          <a:latin typeface="Cambria Math" panose="02040503050406030204" pitchFamily="18" charset="0"/>
                        </a:rPr>
                        <m:t>=</m:t>
                      </m:r>
                      <m:r>
                        <a:rPr lang="en-NZ" sz="1600" b="0" i="1" smtClean="0">
                          <a:latin typeface="Cambria Math"/>
                        </a:rPr>
                        <m:t>𝑔</m:t>
                      </m:r>
                      <m:r>
                        <a:rPr lang="en-NZ" sz="1600" b="0" i="1" smtClean="0">
                          <a:latin typeface="Cambria Math"/>
                        </a:rPr>
                        <m:t>(</m:t>
                      </m:r>
                      <m:r>
                        <a:rPr lang="en-NZ" sz="1600" b="0" i="1" smtClean="0">
                          <a:latin typeface="Cambria Math" panose="02040503050406030204" pitchFamily="18" charset="0"/>
                        </a:rPr>
                        <m:t>𝑧</m:t>
                      </m:r>
                      <m:r>
                        <a:rPr lang="en-NZ" sz="1600" b="0" i="1" smtClean="0">
                          <a:latin typeface="Cambria Math"/>
                        </a:rPr>
                        <m:t>)</m:t>
                      </m:r>
                    </m:oMath>
                  </m:oMathPara>
                </a14:m>
                <a:endParaRPr lang="en-US" sz="1600" dirty="0"/>
              </a:p>
            </p:txBody>
          </p:sp>
        </mc:Choice>
        <mc:Fallback xmlns="">
          <p:sp>
            <p:nvSpPr>
              <p:cNvPr id="53" name="TextBox 52"/>
              <p:cNvSpPr txBox="1">
                <a:spLocks noRot="1" noChangeAspect="1" noMove="1" noResize="1" noEditPoints="1" noAdjustHandles="1" noChangeArrowheads="1" noChangeShapeType="1" noTextEdit="1"/>
              </p:cNvSpPr>
              <p:nvPr/>
            </p:nvSpPr>
            <p:spPr>
              <a:xfrm>
                <a:off x="6896275" y="5303862"/>
                <a:ext cx="1080803" cy="369328"/>
              </a:xfrm>
              <a:prstGeom prst="rect">
                <a:avLst/>
              </a:prstGeom>
              <a:blipFill>
                <a:blip r:embed="rId15"/>
                <a:stretch>
                  <a:fillRect b="-49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587038" y="3909785"/>
                <a:ext cx="2588074" cy="901333"/>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𝑎</m:t>
                      </m:r>
                      <m:r>
                        <a:rPr lang="en-NZ" b="0" i="1" smtClean="0">
                          <a:latin typeface="Cambria Math" panose="02040503050406030204" pitchFamily="18" charset="0"/>
                        </a:rPr>
                        <m:t>=</m:t>
                      </m:r>
                      <m:r>
                        <a:rPr lang="en-NZ" b="0" i="1" smtClean="0">
                          <a:latin typeface="Cambria Math" panose="02040503050406030204" pitchFamily="18" charset="0"/>
                        </a:rPr>
                        <m:t>𝑔</m:t>
                      </m:r>
                      <m:d>
                        <m:dPr>
                          <m:ctrlPr>
                            <a:rPr lang="en-NZ" b="0" i="1" smtClean="0">
                              <a:latin typeface="Cambria Math" panose="02040503050406030204" pitchFamily="18" charset="0"/>
                            </a:rPr>
                          </m:ctrlPr>
                        </m:dPr>
                        <m:e>
                          <m:r>
                            <a:rPr lang="en-NZ" b="0" i="1" smtClean="0">
                              <a:latin typeface="Cambria Math" panose="02040503050406030204" pitchFamily="18" charset="0"/>
                            </a:rPr>
                            <m:t>𝑧</m:t>
                          </m:r>
                        </m:e>
                      </m:d>
                      <m:r>
                        <a:rPr lang="en-NZ" b="0" i="1" smtClean="0">
                          <a:latin typeface="Cambria Math" panose="02040503050406030204" pitchFamily="18" charset="0"/>
                        </a:rPr>
                        <m:t>=</m:t>
                      </m:r>
                      <m:r>
                        <a:rPr lang="en-NZ" b="0" i="1" smtClean="0">
                          <a:latin typeface="Cambria Math"/>
                        </a:rPr>
                        <m:t>𝑔</m:t>
                      </m:r>
                      <m:r>
                        <a:rPr lang="en-NZ" b="0" i="1" smtClean="0">
                          <a:latin typeface="Cambria Math"/>
                        </a:rPr>
                        <m:t>(</m:t>
                      </m:r>
                      <m:nary>
                        <m:naryPr>
                          <m:chr m:val="∑"/>
                          <m:ctrlPr>
                            <a:rPr lang="en-NZ" b="0" i="1" smtClean="0">
                              <a:latin typeface="Cambria Math" panose="02040503050406030204" pitchFamily="18" charset="0"/>
                            </a:rPr>
                          </m:ctrlPr>
                        </m:naryPr>
                        <m:sub>
                          <m:r>
                            <m:rPr>
                              <m:brk m:alnAt="23"/>
                            </m:rPr>
                            <a:rPr lang="en-NZ" b="0" i="1" smtClean="0">
                              <a:latin typeface="Cambria Math"/>
                            </a:rPr>
                            <m:t>𝑖</m:t>
                          </m:r>
                          <m:r>
                            <a:rPr lang="en-NZ" b="0" i="1" smtClean="0">
                              <a:latin typeface="Cambria Math"/>
                            </a:rPr>
                            <m:t>=1</m:t>
                          </m:r>
                        </m:sub>
                        <m:sup>
                          <m:r>
                            <a:rPr lang="en-NZ" b="0" i="1" smtClean="0">
                              <a:latin typeface="Cambria Math"/>
                            </a:rPr>
                            <m:t>𝑛</m:t>
                          </m:r>
                          <m:r>
                            <a:rPr lang="en-NZ" b="0" i="1" smtClean="0">
                              <a:latin typeface="Cambria Math"/>
                            </a:rPr>
                            <m:t>−1</m:t>
                          </m:r>
                        </m:sup>
                        <m:e>
                          <m:sSub>
                            <m:sSubPr>
                              <m:ctrlPr>
                                <a:rPr lang="en-NZ" b="0" i="1" smtClean="0">
                                  <a:latin typeface="Cambria Math" panose="02040503050406030204" pitchFamily="18" charset="0"/>
                                </a:rPr>
                              </m:ctrlPr>
                            </m:sSubPr>
                            <m:e>
                              <m:r>
                                <a:rPr lang="en-NZ" b="0" i="1" smtClean="0">
                                  <a:latin typeface="Cambria Math"/>
                                  <a:ea typeface="Cambria Math"/>
                                </a:rPr>
                                <m:t>𝜃</m:t>
                              </m:r>
                            </m:e>
                            <m:sub>
                              <m:r>
                                <a:rPr lang="en-NZ" b="0" i="1" smtClean="0">
                                  <a:latin typeface="Cambria Math"/>
                                </a:rPr>
                                <m:t>𝑖</m:t>
                              </m:r>
                            </m:sub>
                          </m:sSub>
                          <m:sSub>
                            <m:sSubPr>
                              <m:ctrlPr>
                                <a:rPr lang="en-NZ" b="0" i="1" smtClean="0">
                                  <a:latin typeface="Cambria Math" panose="02040503050406030204" pitchFamily="18" charset="0"/>
                                </a:rPr>
                              </m:ctrlPr>
                            </m:sSubPr>
                            <m:e>
                              <m:r>
                                <a:rPr lang="en-NZ" b="0" i="1" smtClean="0">
                                  <a:latin typeface="Cambria Math"/>
                                </a:rPr>
                                <m:t>𝑥</m:t>
                              </m:r>
                            </m:e>
                            <m:sub>
                              <m:r>
                                <a:rPr lang="en-NZ" b="0" i="1" smtClean="0">
                                  <a:latin typeface="Cambria Math"/>
                                </a:rPr>
                                <m:t>𝑖</m:t>
                              </m:r>
                            </m:sub>
                          </m:sSub>
                        </m:e>
                      </m:nary>
                      <m:r>
                        <a:rPr lang="en-NZ" b="0" i="1" smtClean="0">
                          <a:latin typeface="Cambria Math"/>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5587038" y="3909785"/>
                <a:ext cx="2588074" cy="901333"/>
              </a:xfrm>
              <a:prstGeom prst="rect">
                <a:avLst/>
              </a:prstGeom>
              <a:blipFill>
                <a:blip r:embed="rId16"/>
                <a:stretch>
                  <a:fillRect/>
                </a:stretch>
              </a:blipFill>
            </p:spPr>
            <p:txBody>
              <a:bodyPr/>
              <a:lstStyle/>
              <a:p>
                <a:r>
                  <a:rPr lang="en-NZ">
                    <a:noFill/>
                  </a:rPr>
                  <a:t> </a:t>
                </a:r>
              </a:p>
            </p:txBody>
          </p:sp>
        </mc:Fallback>
      </mc:AlternateContent>
      <p:cxnSp>
        <p:nvCxnSpPr>
          <p:cNvPr id="55" name="Straight Arrow Connector 54"/>
          <p:cNvCxnSpPr/>
          <p:nvPr/>
        </p:nvCxnSpPr>
        <p:spPr>
          <a:xfrm>
            <a:off x="8050325" y="5486400"/>
            <a:ext cx="56027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p:cNvSpPr txBox="1"/>
              <p:nvPr/>
            </p:nvSpPr>
            <p:spPr>
              <a:xfrm>
                <a:off x="8072774" y="5029200"/>
                <a:ext cx="432997" cy="400105"/>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𝑎</m:t>
                      </m:r>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8072774" y="5029200"/>
                <a:ext cx="432997" cy="400105"/>
              </a:xfrm>
              <a:prstGeom prst="rect">
                <a:avLst/>
              </a:prstGeom>
              <a:blipFill>
                <a:blip r:embed="rId1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1905001" y="3002809"/>
                <a:ext cx="2243557" cy="648122"/>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𝑎</m:t>
                      </m:r>
                      <m:r>
                        <a:rPr lang="en-NZ" b="0" i="1" smtClean="0">
                          <a:latin typeface="Cambria Math"/>
                        </a:rPr>
                        <m:t>=</m:t>
                      </m:r>
                      <m:r>
                        <a:rPr lang="en-NZ" b="0" i="1" smtClean="0">
                          <a:latin typeface="Cambria Math" panose="02040503050406030204" pitchFamily="18" charset="0"/>
                        </a:rPr>
                        <m:t>𝑔</m:t>
                      </m:r>
                      <m:d>
                        <m:dPr>
                          <m:ctrlPr>
                            <a:rPr lang="en-NZ" b="0" i="1" smtClean="0">
                              <a:latin typeface="Cambria Math" panose="02040503050406030204" pitchFamily="18" charset="0"/>
                            </a:rPr>
                          </m:ctrlPr>
                        </m:dPr>
                        <m:e>
                          <m:r>
                            <a:rPr lang="en-NZ" b="0" i="1" smtClean="0">
                              <a:latin typeface="Cambria Math" panose="02040503050406030204" pitchFamily="18" charset="0"/>
                            </a:rPr>
                            <m:t>𝑧</m:t>
                          </m:r>
                        </m:e>
                      </m:d>
                      <m:r>
                        <a:rPr lang="en-NZ" b="0" i="1" smtClean="0">
                          <a:latin typeface="Cambria Math" panose="02040503050406030204" pitchFamily="18" charset="0"/>
                        </a:rPr>
                        <m:t>=</m:t>
                      </m:r>
                      <m:f>
                        <m:fPr>
                          <m:ctrlPr>
                            <a:rPr lang="en-NZ" b="0" i="1" smtClean="0">
                              <a:latin typeface="Cambria Math" panose="02040503050406030204" pitchFamily="18" charset="0"/>
                            </a:rPr>
                          </m:ctrlPr>
                        </m:fPr>
                        <m:num>
                          <m:r>
                            <a:rPr lang="en-NZ" b="0" i="1" smtClean="0">
                              <a:latin typeface="Cambria Math"/>
                            </a:rPr>
                            <m:t>1</m:t>
                          </m:r>
                        </m:num>
                        <m:den>
                          <m:r>
                            <a:rPr lang="en-NZ" b="0" i="1" smtClean="0">
                              <a:latin typeface="Cambria Math"/>
                            </a:rPr>
                            <m:t>1+</m:t>
                          </m:r>
                          <m:sSup>
                            <m:sSupPr>
                              <m:ctrlPr>
                                <a:rPr lang="en-NZ" b="0" i="1" smtClean="0">
                                  <a:latin typeface="Cambria Math" panose="02040503050406030204" pitchFamily="18" charset="0"/>
                                </a:rPr>
                              </m:ctrlPr>
                            </m:sSupPr>
                            <m:e>
                              <m:r>
                                <a:rPr lang="en-NZ" b="0" i="1" smtClean="0">
                                  <a:latin typeface="Cambria Math"/>
                                </a:rPr>
                                <m:t>𝑒</m:t>
                              </m:r>
                            </m:e>
                            <m:sup>
                              <m:r>
                                <a:rPr lang="en-NZ" b="0" i="1" smtClean="0">
                                  <a:latin typeface="Cambria Math"/>
                                </a:rPr>
                                <m:t>−</m:t>
                              </m:r>
                              <m:r>
                                <a:rPr lang="en-NZ" b="0" i="1" smtClean="0">
                                  <a:latin typeface="Cambria Math" panose="02040503050406030204" pitchFamily="18" charset="0"/>
                                </a:rPr>
                                <m:t>𝑧</m:t>
                              </m:r>
                            </m:sup>
                          </m:sSup>
                        </m:den>
                      </m:f>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905001" y="3002809"/>
                <a:ext cx="2243557" cy="648122"/>
              </a:xfrm>
              <a:prstGeom prst="rect">
                <a:avLst/>
              </a:prstGeom>
              <a:blipFill>
                <a:blip r:embed="rId18"/>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9" name="TextBox 58"/>
              <p:cNvSpPr txBox="1"/>
              <p:nvPr/>
            </p:nvSpPr>
            <p:spPr>
              <a:xfrm>
                <a:off x="1866444" y="1270653"/>
                <a:ext cx="2464708" cy="400105"/>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m:rPr>
                          <m:sty m:val="p"/>
                        </m:rPr>
                        <a:rPr lang="en-NZ" b="0" i="0" smtClean="0">
                          <a:latin typeface="Cambria Math" panose="02040503050406030204" pitchFamily="18" charset="0"/>
                        </a:rPr>
                        <m:t>a</m:t>
                      </m:r>
                      <m:r>
                        <a:rPr lang="en-NZ" b="0" i="1" smtClean="0">
                          <a:latin typeface="Cambria Math"/>
                        </a:rPr>
                        <m:t>=</m:t>
                      </m:r>
                      <m:r>
                        <a:rPr lang="en-NZ" b="0" i="1" smtClean="0">
                          <a:latin typeface="Cambria Math" panose="02040503050406030204" pitchFamily="18" charset="0"/>
                        </a:rPr>
                        <m:t>𝑔</m:t>
                      </m:r>
                      <m:d>
                        <m:dPr>
                          <m:ctrlPr>
                            <a:rPr lang="en-NZ" b="0" i="1" smtClean="0">
                              <a:latin typeface="Cambria Math" panose="02040503050406030204" pitchFamily="18" charset="0"/>
                            </a:rPr>
                          </m:ctrlPr>
                        </m:dPr>
                        <m:e>
                          <m:r>
                            <a:rPr lang="en-NZ" b="0" i="1" smtClean="0">
                              <a:latin typeface="Cambria Math" panose="02040503050406030204" pitchFamily="18" charset="0"/>
                            </a:rPr>
                            <m:t>𝑧</m:t>
                          </m:r>
                        </m:e>
                      </m:d>
                      <m:r>
                        <a:rPr lang="en-NZ" b="0" i="1" smtClean="0">
                          <a:latin typeface="Cambria Math" panose="02040503050406030204" pitchFamily="18" charset="0"/>
                        </a:rPr>
                        <m:t>=</m:t>
                      </m:r>
                      <m:r>
                        <m:rPr>
                          <m:sty m:val="p"/>
                        </m:rPr>
                        <a:rPr lang="en-NZ" b="0" i="0" smtClean="0">
                          <a:latin typeface="Cambria Math"/>
                        </a:rPr>
                        <m:t>max</m:t>
                      </m:r>
                      <m:r>
                        <a:rPr lang="en-NZ" b="0" i="1" smtClean="0">
                          <a:latin typeface="Cambria Math"/>
                        </a:rPr>
                        <m:t>⁡(0,</m:t>
                      </m:r>
                      <m:r>
                        <a:rPr lang="en-NZ" b="0" i="1" smtClean="0">
                          <a:latin typeface="Cambria Math" panose="02040503050406030204" pitchFamily="18" charset="0"/>
                        </a:rPr>
                        <m:t>𝑧</m:t>
                      </m:r>
                      <m:r>
                        <a:rPr lang="en-NZ" b="0" i="1" smtClean="0">
                          <a:latin typeface="Cambria Math"/>
                        </a:rPr>
                        <m:t>)</m:t>
                      </m:r>
                    </m:oMath>
                  </m:oMathPara>
                </a14:m>
                <a:endParaRPr lang="en-US" dirty="0"/>
              </a:p>
            </p:txBody>
          </p:sp>
        </mc:Choice>
        <mc:Fallback xmlns="">
          <p:sp>
            <p:nvSpPr>
              <p:cNvPr id="59" name="TextBox 58"/>
              <p:cNvSpPr txBox="1">
                <a:spLocks noRot="1" noChangeAspect="1" noMove="1" noResize="1" noEditPoints="1" noAdjustHandles="1" noChangeArrowheads="1" noChangeShapeType="1" noTextEdit="1"/>
              </p:cNvSpPr>
              <p:nvPr/>
            </p:nvSpPr>
            <p:spPr>
              <a:xfrm>
                <a:off x="1866444" y="1270653"/>
                <a:ext cx="2464708" cy="400105"/>
              </a:xfrm>
              <a:prstGeom prst="rect">
                <a:avLst/>
              </a:prstGeom>
              <a:blipFill>
                <a:blip r:embed="rId19"/>
                <a:stretch>
                  <a:fillRect b="-757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5329097" y="2233986"/>
                <a:ext cx="1116518" cy="809641"/>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𝑥</m:t>
                      </m:r>
                      <m:r>
                        <a:rPr lang="en-NZ" b="0" i="1" smtClean="0">
                          <a:latin typeface="Cambria Math"/>
                        </a:rPr>
                        <m:t>=</m:t>
                      </m:r>
                      <m:d>
                        <m:dPr>
                          <m:begChr m:val="["/>
                          <m:endChr m:val="]"/>
                          <m:ctrlPr>
                            <a:rPr lang="en-NZ" b="0" i="1" smtClean="0">
                              <a:latin typeface="Cambria Math" panose="02040503050406030204" pitchFamily="18" charset="0"/>
                            </a:rPr>
                          </m:ctrlPr>
                        </m:dPr>
                        <m:e>
                          <m:m>
                            <m:mPr>
                              <m:mcs>
                                <m:mc>
                                  <m:mcPr>
                                    <m:count m:val="1"/>
                                    <m:mcJc m:val="center"/>
                                  </m:mcPr>
                                </m:mc>
                              </m:mcs>
                              <m:ctrlPr>
                                <a:rPr lang="en-NZ" b="0" i="1" smtClean="0">
                                  <a:latin typeface="Cambria Math" panose="02040503050406030204" pitchFamily="18" charset="0"/>
                                </a:rPr>
                              </m:ctrlPr>
                            </m:mPr>
                            <m:mr>
                              <m:e>
                                <m:r>
                                  <m:rPr>
                                    <m:brk m:alnAt="7"/>
                                  </m:rPr>
                                  <a:rPr lang="en-NZ" b="0" i="1" smtClean="0">
                                    <a:latin typeface="Cambria Math"/>
                                  </a:rPr>
                                  <m:t>𝑥</m:t>
                                </m:r>
                                <m:r>
                                  <a:rPr lang="en-NZ" b="0" i="1" baseline="-25000" smtClean="0">
                                    <a:latin typeface="Cambria Math"/>
                                  </a:rPr>
                                  <m:t>1</m:t>
                                </m:r>
                              </m:e>
                            </m:mr>
                            <m:mr>
                              <m:e>
                                <m:r>
                                  <a:rPr lang="en-NZ" b="0" i="1" smtClean="0">
                                    <a:latin typeface="Cambria Math"/>
                                  </a:rPr>
                                  <m:t>𝑥</m:t>
                                </m:r>
                                <m:r>
                                  <a:rPr lang="en-NZ" b="0" i="1" baseline="-25000" smtClean="0">
                                    <a:latin typeface="Cambria Math"/>
                                  </a:rPr>
                                  <m:t>2</m:t>
                                </m:r>
                              </m:e>
                            </m:mr>
                            <m:mr>
                              <m:e>
                                <m:r>
                                  <a:rPr lang="en-NZ" b="0" i="1" smtClean="0">
                                    <a:latin typeface="Cambria Math"/>
                                  </a:rPr>
                                  <m:t>𝑥</m:t>
                                </m:r>
                                <m:r>
                                  <a:rPr lang="en-NZ" b="0" i="1" baseline="-25000" smtClean="0">
                                    <a:latin typeface="Cambria Math"/>
                                  </a:rPr>
                                  <m:t>3</m:t>
                                </m:r>
                              </m:e>
                            </m:mr>
                          </m:m>
                        </m:e>
                      </m:d>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7105463" y="2233985"/>
                <a:ext cx="1116518" cy="809641"/>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6530662" y="2233102"/>
                <a:ext cx="1666027" cy="858051"/>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ea typeface="Cambria Math"/>
                        </a:rPr>
                        <m:t>𝑊</m:t>
                      </m:r>
                      <m:r>
                        <a:rPr lang="en-NZ" b="0" i="1" smtClean="0">
                          <a:latin typeface="Cambria Math" panose="02040503050406030204" pitchFamily="18" charset="0"/>
                          <a:ea typeface="Cambria Math"/>
                        </a:rPr>
                        <m:t>=</m:t>
                      </m:r>
                      <m:r>
                        <a:rPr lang="en-US" i="1" smtClean="0">
                          <a:latin typeface="Cambria Math"/>
                          <a:ea typeface="Cambria Math"/>
                        </a:rPr>
                        <m:t>𝜃</m:t>
                      </m:r>
                      <m:r>
                        <a:rPr lang="en-NZ" b="0" i="1" smtClean="0">
                          <a:latin typeface="Cambria Math"/>
                          <a:ea typeface="Cambria Math"/>
                        </a:rPr>
                        <m:t>=</m:t>
                      </m:r>
                      <m:d>
                        <m:dPr>
                          <m:begChr m:val="["/>
                          <m:endChr m:val="]"/>
                          <m:ctrlPr>
                            <a:rPr lang="en-NZ" b="0" i="1" smtClean="0">
                              <a:latin typeface="Cambria Math" panose="02040503050406030204" pitchFamily="18" charset="0"/>
                              <a:ea typeface="Cambria Math"/>
                            </a:rPr>
                          </m:ctrlPr>
                        </m:dPr>
                        <m:e>
                          <m:m>
                            <m:mPr>
                              <m:mcs>
                                <m:mc>
                                  <m:mcPr>
                                    <m:count m:val="1"/>
                                    <m:mcJc m:val="center"/>
                                  </m:mcPr>
                                </m:mc>
                              </m:mcs>
                              <m:ctrlPr>
                                <a:rPr lang="en-NZ" b="0" i="1" smtClean="0">
                                  <a:latin typeface="Cambria Math" panose="02040503050406030204" pitchFamily="18" charset="0"/>
                                  <a:ea typeface="Cambria Math"/>
                                </a:rPr>
                              </m:ctrlPr>
                            </m:mPr>
                            <m:mr>
                              <m:e>
                                <m:r>
                                  <m:rPr>
                                    <m:brk m:alnAt="7"/>
                                  </m:rPr>
                                  <a:rPr lang="en-NZ" b="0" i="1" smtClean="0">
                                    <a:latin typeface="Cambria Math"/>
                                    <a:ea typeface="Cambria Math"/>
                                  </a:rPr>
                                  <m:t>𝜃</m:t>
                                </m:r>
                                <m:r>
                                  <a:rPr lang="en-NZ" b="0" i="1" baseline="-25000" smtClean="0">
                                    <a:latin typeface="Cambria Math"/>
                                    <a:ea typeface="Cambria Math"/>
                                  </a:rPr>
                                  <m:t>1</m:t>
                                </m:r>
                              </m:e>
                            </m:mr>
                            <m:mr>
                              <m:e>
                                <m:r>
                                  <m:rPr>
                                    <m:brk m:alnAt="7"/>
                                  </m:rPr>
                                  <a:rPr lang="en-NZ" i="1">
                                    <a:latin typeface="Cambria Math"/>
                                    <a:ea typeface="Cambria Math"/>
                                  </a:rPr>
                                  <m:t>𝜃</m:t>
                                </m:r>
                                <m:r>
                                  <a:rPr lang="en-NZ" b="0" i="1" baseline="-25000" smtClean="0">
                                    <a:latin typeface="Cambria Math"/>
                                    <a:ea typeface="Cambria Math"/>
                                  </a:rPr>
                                  <m:t>2</m:t>
                                </m:r>
                              </m:e>
                            </m:mr>
                            <m:mr>
                              <m:e>
                                <m:r>
                                  <m:rPr>
                                    <m:brk m:alnAt="7"/>
                                  </m:rPr>
                                  <a:rPr lang="en-NZ" i="1">
                                    <a:latin typeface="Cambria Math"/>
                                    <a:ea typeface="Cambria Math"/>
                                  </a:rPr>
                                  <m:t>𝜃</m:t>
                                </m:r>
                                <m:r>
                                  <a:rPr lang="en-NZ" b="0" i="1" baseline="-25000" smtClean="0">
                                    <a:latin typeface="Cambria Math"/>
                                    <a:ea typeface="Cambria Math"/>
                                  </a:rPr>
                                  <m:t>3</m:t>
                                </m:r>
                              </m:e>
                            </m:mr>
                          </m:m>
                        </m:e>
                      </m:d>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6530662" y="2233102"/>
                <a:ext cx="1666027" cy="858051"/>
              </a:xfrm>
              <a:prstGeom prst="rect">
                <a:avLst/>
              </a:prstGeom>
              <a:blipFill>
                <a:blip r:embed="rId21"/>
                <a:stretch>
                  <a:fillRect/>
                </a:stretch>
              </a:blipFill>
            </p:spPr>
            <p:txBody>
              <a:bodyPr/>
              <a:lstStyle/>
              <a:p>
                <a:r>
                  <a:rPr lang="en-NZ">
                    <a:noFill/>
                  </a:rPr>
                  <a:t> </a:t>
                </a:r>
              </a:p>
            </p:txBody>
          </p:sp>
        </mc:Fallback>
      </mc:AlternateContent>
      <p:graphicFrame>
        <p:nvGraphicFramePr>
          <p:cNvPr id="4" name="Object 3"/>
          <p:cNvGraphicFramePr>
            <a:graphicFrameLocks noChangeAspect="1"/>
          </p:cNvGraphicFramePr>
          <p:nvPr>
            <p:extLst/>
          </p:nvPr>
        </p:nvGraphicFramePr>
        <p:xfrm>
          <a:off x="3690738" y="4332171"/>
          <a:ext cx="4824132" cy="2369311"/>
        </p:xfrm>
        <a:graphic>
          <a:graphicData uri="http://schemas.openxmlformats.org/presentationml/2006/ole">
            <mc:AlternateContent xmlns:mc="http://schemas.openxmlformats.org/markup-compatibility/2006">
              <mc:Choice xmlns:v="urn:schemas-microsoft-com:vml" Requires="v">
                <p:oleObj spid="_x0000_s1052" name="Visio" r:id="rId22" imgW="14731160" imgH="7594560" progId="Visio.Drawing.11">
                  <p:embed/>
                </p:oleObj>
              </mc:Choice>
              <mc:Fallback>
                <p:oleObj name="Visio" r:id="rId22" imgW="14731160" imgH="7594560" progId="Visio.Drawing.11">
                  <p:embed/>
                  <p:pic>
                    <p:nvPicPr>
                      <p:cNvPr id="4" name="Object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90738" y="4332171"/>
                        <a:ext cx="4824132" cy="2369311"/>
                      </a:xfrm>
                      <a:prstGeom prst="rect">
                        <a:avLst/>
                      </a:prstGeom>
                      <a:noFill/>
                      <a:ln>
                        <a:noFill/>
                      </a:ln>
                    </p:spPr>
                  </p:pic>
                </p:oleObj>
              </mc:Fallback>
            </mc:AlternateContent>
          </a:graphicData>
        </a:graphic>
      </p:graphicFrame>
      <p:pic>
        <p:nvPicPr>
          <p:cNvPr id="9220" name="Picture 4" descr="Image result for sigmoid function"/>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65307" y="2444943"/>
            <a:ext cx="1877860" cy="16666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5" name="TextBox 34"/>
              <p:cNvSpPr txBox="1"/>
              <p:nvPr/>
            </p:nvSpPr>
            <p:spPr>
              <a:xfrm>
                <a:off x="4467404" y="3127559"/>
                <a:ext cx="4512261" cy="87055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𝑧</m:t>
                      </m:r>
                      <m:r>
                        <a:rPr lang="en-NZ" b="0" i="1" smtClean="0">
                          <a:latin typeface="Cambria Math"/>
                        </a:rPr>
                        <m:t>=</m:t>
                      </m:r>
                      <m:r>
                        <a:rPr lang="en-NZ" b="1" i="1" smtClean="0">
                          <a:latin typeface="Cambria Math"/>
                        </a:rPr>
                        <m:t>𝒙</m:t>
                      </m:r>
                      <m:r>
                        <a:rPr lang="en-NZ" b="1" i="1" smtClean="0">
                          <a:latin typeface="Cambria Math"/>
                          <a:ea typeface="Cambria Math"/>
                        </a:rPr>
                        <m:t>∙</m:t>
                      </m:r>
                      <m:r>
                        <a:rPr lang="en-NZ" b="1" i="1" smtClean="0">
                          <a:latin typeface="Cambria Math"/>
                          <a:ea typeface="Cambria Math"/>
                        </a:rPr>
                        <m:t>𝜽</m:t>
                      </m:r>
                      <m:r>
                        <a:rPr lang="en-NZ" b="1" i="1" smtClean="0">
                          <a:latin typeface="Cambria Math"/>
                          <a:ea typeface="Cambria Math"/>
                        </a:rPr>
                        <m:t>=</m:t>
                      </m:r>
                      <m:nary>
                        <m:naryPr>
                          <m:chr m:val="∑"/>
                          <m:ctrlPr>
                            <a:rPr lang="en-NZ" i="1">
                              <a:latin typeface="Cambria Math" panose="02040503050406030204" pitchFamily="18" charset="0"/>
                            </a:rPr>
                          </m:ctrlPr>
                        </m:naryPr>
                        <m:sub>
                          <m:r>
                            <m:rPr>
                              <m:brk m:alnAt="23"/>
                            </m:rPr>
                            <a:rPr lang="en-NZ" i="1">
                              <a:latin typeface="Cambria Math"/>
                            </a:rPr>
                            <m:t>𝑖</m:t>
                          </m:r>
                          <m:r>
                            <a:rPr lang="en-NZ" i="1">
                              <a:latin typeface="Cambria Math"/>
                            </a:rPr>
                            <m:t>=1</m:t>
                          </m:r>
                        </m:sub>
                        <m:sup>
                          <m:r>
                            <a:rPr lang="en-NZ" i="1">
                              <a:latin typeface="Cambria Math"/>
                            </a:rPr>
                            <m:t>𝑛</m:t>
                          </m:r>
                          <m:r>
                            <a:rPr lang="en-NZ" i="1">
                              <a:latin typeface="Cambria Math"/>
                            </a:rPr>
                            <m:t>−1</m:t>
                          </m:r>
                        </m:sup>
                        <m:e>
                          <m:sSub>
                            <m:sSubPr>
                              <m:ctrlPr>
                                <a:rPr lang="en-NZ" i="1">
                                  <a:latin typeface="Cambria Math" panose="02040503050406030204" pitchFamily="18" charset="0"/>
                                </a:rPr>
                              </m:ctrlPr>
                            </m:sSubPr>
                            <m:e>
                              <m:r>
                                <a:rPr lang="en-NZ" i="1">
                                  <a:latin typeface="Cambria Math"/>
                                  <a:ea typeface="Cambria Math"/>
                                </a:rPr>
                                <m:t>𝜃</m:t>
                              </m:r>
                            </m:e>
                            <m:sub>
                              <m:r>
                                <a:rPr lang="en-NZ" i="1">
                                  <a:latin typeface="Cambria Math"/>
                                </a:rPr>
                                <m:t>𝑖</m:t>
                              </m:r>
                            </m:sub>
                          </m:sSub>
                          <m:sSub>
                            <m:sSubPr>
                              <m:ctrlPr>
                                <a:rPr lang="en-NZ" i="1">
                                  <a:latin typeface="Cambria Math" panose="02040503050406030204" pitchFamily="18" charset="0"/>
                                </a:rPr>
                              </m:ctrlPr>
                            </m:sSubPr>
                            <m:e>
                              <m:r>
                                <a:rPr lang="en-NZ" i="1">
                                  <a:latin typeface="Cambria Math"/>
                                </a:rPr>
                                <m:t>𝑥</m:t>
                              </m:r>
                            </m:e>
                            <m:sub>
                              <m:r>
                                <a:rPr lang="en-NZ" i="1">
                                  <a:latin typeface="Cambria Math"/>
                                </a:rPr>
                                <m:t>𝑖</m:t>
                              </m:r>
                            </m:sub>
                          </m:sSub>
                        </m:e>
                      </m:nary>
                      <m:r>
                        <a:rPr lang="en-NZ" b="1" i="1" smtClean="0">
                          <a:latin typeface="Cambria Math" panose="02040503050406030204" pitchFamily="18" charset="0"/>
                        </a:rPr>
                        <m:t>=</m:t>
                      </m:r>
                      <m:sSub>
                        <m:sSubPr>
                          <m:ctrlPr>
                            <a:rPr lang="en-NZ" b="1" i="1" smtClean="0">
                              <a:latin typeface="Cambria Math" panose="02040503050406030204" pitchFamily="18" charset="0"/>
                              <a:ea typeface="Cambria Math"/>
                            </a:rPr>
                          </m:ctrlPr>
                        </m:sSubPr>
                        <m:e>
                          <m:r>
                            <a:rPr lang="en-NZ" b="1" i="1" smtClean="0">
                              <a:latin typeface="Cambria Math"/>
                              <a:ea typeface="Cambria Math"/>
                            </a:rPr>
                            <m:t>𝜽</m:t>
                          </m:r>
                        </m:e>
                        <m:sub>
                          <m:r>
                            <a:rPr lang="en-NZ" b="1" i="1" smtClean="0">
                              <a:latin typeface="Cambria Math"/>
                              <a:ea typeface="Cambria Math"/>
                            </a:rPr>
                            <m:t>𝟏</m:t>
                          </m:r>
                        </m:sub>
                      </m:sSub>
                      <m:sSub>
                        <m:sSubPr>
                          <m:ctrlPr>
                            <a:rPr lang="en-NZ" b="1" i="1" smtClean="0">
                              <a:latin typeface="Cambria Math" panose="02040503050406030204" pitchFamily="18" charset="0"/>
                              <a:ea typeface="Cambria Math"/>
                            </a:rPr>
                          </m:ctrlPr>
                        </m:sSubPr>
                        <m:e>
                          <m:r>
                            <a:rPr lang="en-NZ" b="1" i="1" smtClean="0">
                              <a:latin typeface="Cambria Math"/>
                              <a:ea typeface="Cambria Math"/>
                            </a:rPr>
                            <m:t>𝒙</m:t>
                          </m:r>
                        </m:e>
                        <m:sub>
                          <m:r>
                            <a:rPr lang="en-NZ" b="1" i="1" smtClean="0">
                              <a:latin typeface="Cambria Math"/>
                              <a:ea typeface="Cambria Math"/>
                            </a:rPr>
                            <m:t>𝟏</m:t>
                          </m:r>
                        </m:sub>
                      </m:sSub>
                      <m:r>
                        <a:rPr lang="en-NZ" b="1" i="1" smtClean="0">
                          <a:latin typeface="Cambria Math"/>
                          <a:ea typeface="Cambria Math"/>
                        </a:rPr>
                        <m:t>+</m:t>
                      </m:r>
                      <m:sSub>
                        <m:sSubPr>
                          <m:ctrlPr>
                            <a:rPr lang="en-NZ" b="1" i="1">
                              <a:latin typeface="Cambria Math" panose="02040503050406030204" pitchFamily="18" charset="0"/>
                              <a:ea typeface="Cambria Math"/>
                            </a:rPr>
                          </m:ctrlPr>
                        </m:sSubPr>
                        <m:e>
                          <m:r>
                            <a:rPr lang="en-NZ" b="1" i="1">
                              <a:latin typeface="Cambria Math"/>
                              <a:ea typeface="Cambria Math"/>
                            </a:rPr>
                            <m:t>𝜽</m:t>
                          </m:r>
                        </m:e>
                        <m:sub>
                          <m:r>
                            <a:rPr lang="en-NZ" b="1" i="1" smtClean="0">
                              <a:latin typeface="Cambria Math"/>
                              <a:ea typeface="Cambria Math"/>
                            </a:rPr>
                            <m:t>𝟐</m:t>
                          </m:r>
                        </m:sub>
                      </m:sSub>
                      <m:sSub>
                        <m:sSubPr>
                          <m:ctrlPr>
                            <a:rPr lang="en-NZ" b="1" i="1">
                              <a:latin typeface="Cambria Math" panose="02040503050406030204" pitchFamily="18" charset="0"/>
                              <a:ea typeface="Cambria Math"/>
                            </a:rPr>
                          </m:ctrlPr>
                        </m:sSubPr>
                        <m:e>
                          <m:r>
                            <a:rPr lang="en-NZ" b="1" i="1">
                              <a:latin typeface="Cambria Math"/>
                              <a:ea typeface="Cambria Math"/>
                            </a:rPr>
                            <m:t>𝒙</m:t>
                          </m:r>
                        </m:e>
                        <m:sub>
                          <m:r>
                            <a:rPr lang="en-NZ" b="1" i="1" smtClean="0">
                              <a:latin typeface="Cambria Math"/>
                              <a:ea typeface="Cambria Math"/>
                            </a:rPr>
                            <m:t>𝟐</m:t>
                          </m:r>
                        </m:sub>
                      </m:sSub>
                      <m:r>
                        <a:rPr lang="en-NZ" b="1" i="1">
                          <a:latin typeface="Cambria Math"/>
                          <a:ea typeface="Cambria Math"/>
                        </a:rPr>
                        <m:t>+</m:t>
                      </m:r>
                      <m:sSub>
                        <m:sSubPr>
                          <m:ctrlPr>
                            <a:rPr lang="en-NZ" b="1" i="1">
                              <a:latin typeface="Cambria Math" panose="02040503050406030204" pitchFamily="18" charset="0"/>
                              <a:ea typeface="Cambria Math"/>
                            </a:rPr>
                          </m:ctrlPr>
                        </m:sSubPr>
                        <m:e>
                          <m:r>
                            <a:rPr lang="en-NZ" b="1" i="1">
                              <a:latin typeface="Cambria Math"/>
                              <a:ea typeface="Cambria Math"/>
                            </a:rPr>
                            <m:t>𝜽</m:t>
                          </m:r>
                        </m:e>
                        <m:sub>
                          <m:r>
                            <a:rPr lang="en-NZ" b="1" i="1" smtClean="0">
                              <a:latin typeface="Cambria Math"/>
                              <a:ea typeface="Cambria Math"/>
                            </a:rPr>
                            <m:t>𝟐</m:t>
                          </m:r>
                        </m:sub>
                      </m:sSub>
                      <m:sSub>
                        <m:sSubPr>
                          <m:ctrlPr>
                            <a:rPr lang="en-NZ" b="1" i="1">
                              <a:latin typeface="Cambria Math" panose="02040503050406030204" pitchFamily="18" charset="0"/>
                              <a:ea typeface="Cambria Math"/>
                            </a:rPr>
                          </m:ctrlPr>
                        </m:sSubPr>
                        <m:e>
                          <m:r>
                            <a:rPr lang="en-NZ" b="1" i="1">
                              <a:latin typeface="Cambria Math"/>
                              <a:ea typeface="Cambria Math"/>
                            </a:rPr>
                            <m:t>𝒙</m:t>
                          </m:r>
                        </m:e>
                        <m:sub>
                          <m:r>
                            <a:rPr lang="en-NZ" b="1" i="1" smtClean="0">
                              <a:latin typeface="Cambria Math"/>
                              <a:ea typeface="Cambria Math"/>
                            </a:rPr>
                            <m:t>𝟐</m:t>
                          </m:r>
                        </m:sub>
                      </m:sSub>
                    </m:oMath>
                  </m:oMathPara>
                </a14:m>
                <a:endParaRPr lang="en-US" b="1" dirty="0"/>
              </a:p>
            </p:txBody>
          </p:sp>
        </mc:Choice>
        <mc:Fallback xmlns="">
          <p:sp>
            <p:nvSpPr>
              <p:cNvPr id="35" name="TextBox 34"/>
              <p:cNvSpPr txBox="1">
                <a:spLocks noRot="1" noChangeAspect="1" noMove="1" noResize="1" noEditPoints="1" noAdjustHandles="1" noChangeArrowheads="1" noChangeShapeType="1" noTextEdit="1"/>
              </p:cNvSpPr>
              <p:nvPr/>
            </p:nvSpPr>
            <p:spPr>
              <a:xfrm>
                <a:off x="4467404" y="3127559"/>
                <a:ext cx="4512261" cy="870559"/>
              </a:xfrm>
              <a:prstGeom prst="rect">
                <a:avLst/>
              </a:prstGeom>
              <a:blipFill>
                <a:blip r:embed="rId25"/>
                <a:stretch>
                  <a:fillRect/>
                </a:stretch>
              </a:blipFill>
            </p:spPr>
            <p:txBody>
              <a:bodyPr/>
              <a:lstStyle/>
              <a:p>
                <a:r>
                  <a:rPr lang="en-NZ">
                    <a:noFill/>
                  </a:rPr>
                  <a:t> </a:t>
                </a:r>
              </a:p>
            </p:txBody>
          </p:sp>
        </mc:Fallback>
      </mc:AlternateContent>
      <p:cxnSp>
        <p:nvCxnSpPr>
          <p:cNvPr id="46" name="Straight Connector 45"/>
          <p:cNvCxnSpPr/>
          <p:nvPr/>
        </p:nvCxnSpPr>
        <p:spPr>
          <a:xfrm>
            <a:off x="6979326" y="5172778"/>
            <a:ext cx="0" cy="696459"/>
          </a:xfrm>
          <a:prstGeom prst="line">
            <a:avLst/>
          </a:prstGeom>
          <a:ln w="254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6477000" y="5311351"/>
                <a:ext cx="415299" cy="400105"/>
              </a:xfrm>
              <a:prstGeom prst="rect">
                <a:avLst/>
              </a:prstGeom>
              <a:noFill/>
            </p:spPr>
            <p:txBody>
              <a:bodyPr wrap="none" lIns="121917" tIns="60958" rIns="121917" bIns="60958"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𝑧</m:t>
                      </m:r>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6477000" y="5311351"/>
                <a:ext cx="415299" cy="400105"/>
              </a:xfrm>
              <a:prstGeom prst="rect">
                <a:avLst/>
              </a:prstGeom>
              <a:blipFill>
                <a:blip r:embed="rId26"/>
                <a:stretch>
                  <a:fillRect/>
                </a:stretch>
              </a:blipFill>
            </p:spPr>
            <p:txBody>
              <a:bodyPr/>
              <a:lstStyle/>
              <a:p>
                <a:r>
                  <a:rPr lang="en-NZ">
                    <a:noFill/>
                  </a:rPr>
                  <a:t> </a:t>
                </a:r>
              </a:p>
            </p:txBody>
          </p:sp>
        </mc:Fallback>
      </mc:AlternateContent>
      <p:sp>
        <p:nvSpPr>
          <p:cNvPr id="56" name="Text Box 1046"/>
          <p:cNvSpPr txBox="1">
            <a:spLocks noChangeArrowheads="1"/>
          </p:cNvSpPr>
          <p:nvPr/>
        </p:nvSpPr>
        <p:spPr bwMode="auto">
          <a:xfrm>
            <a:off x="2072262" y="4944829"/>
            <a:ext cx="10806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altLang="en-US" sz="1400" dirty="0"/>
              <a:t>Hyperbolic tangent</a:t>
            </a:r>
          </a:p>
        </p:txBody>
      </p:sp>
      <mc:AlternateContent xmlns:mc="http://schemas.openxmlformats.org/markup-compatibility/2006" xmlns:a14="http://schemas.microsoft.com/office/drawing/2010/main">
        <mc:Choice Requires="a14">
          <p:sp>
            <p:nvSpPr>
              <p:cNvPr id="60" name="TextBox 59"/>
              <p:cNvSpPr txBox="1"/>
              <p:nvPr/>
            </p:nvSpPr>
            <p:spPr>
              <a:xfrm>
                <a:off x="2057400" y="5427619"/>
                <a:ext cx="1588512" cy="4497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200" i="1" smtClean="0">
                          <a:latin typeface="Cambria Math"/>
                        </a:rPr>
                        <m:t>𝑎</m:t>
                      </m:r>
                      <m:r>
                        <a:rPr lang="en-NZ" sz="1200" i="1" smtClean="0">
                          <a:latin typeface="Cambria Math"/>
                        </a:rPr>
                        <m:t>=</m:t>
                      </m:r>
                      <m:r>
                        <a:rPr lang="en-NZ" sz="1200" b="0" i="1" smtClean="0">
                          <a:latin typeface="Cambria Math" panose="02040503050406030204" pitchFamily="18" charset="0"/>
                        </a:rPr>
                        <m:t>𝑔</m:t>
                      </m:r>
                      <m:d>
                        <m:dPr>
                          <m:ctrlPr>
                            <a:rPr lang="en-NZ" sz="1200" i="1">
                              <a:latin typeface="Cambria Math" panose="02040503050406030204" pitchFamily="18" charset="0"/>
                            </a:rPr>
                          </m:ctrlPr>
                        </m:dPr>
                        <m:e>
                          <m:r>
                            <a:rPr lang="en-NZ" sz="1200" i="1">
                              <a:latin typeface="Cambria Math"/>
                            </a:rPr>
                            <m:t>𝑧</m:t>
                          </m:r>
                        </m:e>
                      </m:d>
                      <m:r>
                        <a:rPr lang="en-NZ" sz="1200" i="1">
                          <a:latin typeface="Cambria Math"/>
                        </a:rPr>
                        <m:t>=</m:t>
                      </m:r>
                      <m:f>
                        <m:fPr>
                          <m:ctrlPr>
                            <a:rPr lang="en-NZ" sz="1200" i="1">
                              <a:latin typeface="Cambria Math" panose="02040503050406030204" pitchFamily="18" charset="0"/>
                            </a:rPr>
                          </m:ctrlPr>
                        </m:fPr>
                        <m:num>
                          <m:sSup>
                            <m:sSupPr>
                              <m:ctrlPr>
                                <a:rPr lang="en-NZ" sz="1200" i="1">
                                  <a:latin typeface="Cambria Math" panose="02040503050406030204" pitchFamily="18" charset="0"/>
                                </a:rPr>
                              </m:ctrlPr>
                            </m:sSupPr>
                            <m:e>
                              <m:r>
                                <a:rPr lang="en-NZ" sz="1200" i="1">
                                  <a:latin typeface="Cambria Math"/>
                                </a:rPr>
                                <m:t>𝑒</m:t>
                              </m:r>
                            </m:e>
                            <m:sup>
                              <m:r>
                                <a:rPr lang="en-NZ" sz="1200" i="1">
                                  <a:latin typeface="Cambria Math"/>
                                </a:rPr>
                                <m:t>𝑧</m:t>
                              </m:r>
                            </m:sup>
                          </m:sSup>
                          <m:r>
                            <a:rPr lang="en-NZ" sz="1200" i="1">
                              <a:latin typeface="Cambria Math"/>
                            </a:rPr>
                            <m:t>−</m:t>
                          </m:r>
                          <m:sSup>
                            <m:sSupPr>
                              <m:ctrlPr>
                                <a:rPr lang="en-NZ" sz="1200" i="1">
                                  <a:latin typeface="Cambria Math" panose="02040503050406030204" pitchFamily="18" charset="0"/>
                                </a:rPr>
                              </m:ctrlPr>
                            </m:sSupPr>
                            <m:e>
                              <m:r>
                                <a:rPr lang="en-NZ" sz="1200" i="1">
                                  <a:latin typeface="Cambria Math"/>
                                </a:rPr>
                                <m:t>𝑒</m:t>
                              </m:r>
                            </m:e>
                            <m:sup>
                              <m:r>
                                <a:rPr lang="en-NZ" sz="1200" i="1">
                                  <a:latin typeface="Cambria Math"/>
                                </a:rPr>
                                <m:t>−</m:t>
                              </m:r>
                              <m:r>
                                <a:rPr lang="en-NZ" sz="1200" i="1">
                                  <a:latin typeface="Cambria Math"/>
                                </a:rPr>
                                <m:t>𝑧</m:t>
                              </m:r>
                            </m:sup>
                          </m:sSup>
                        </m:num>
                        <m:den>
                          <m:sSup>
                            <m:sSupPr>
                              <m:ctrlPr>
                                <a:rPr lang="en-NZ" sz="1200" i="1">
                                  <a:latin typeface="Cambria Math" panose="02040503050406030204" pitchFamily="18" charset="0"/>
                                </a:rPr>
                              </m:ctrlPr>
                            </m:sSupPr>
                            <m:e>
                              <m:r>
                                <a:rPr lang="en-NZ" sz="1200" i="1">
                                  <a:latin typeface="Cambria Math"/>
                                </a:rPr>
                                <m:t>𝑒</m:t>
                              </m:r>
                            </m:e>
                            <m:sup>
                              <m:r>
                                <a:rPr lang="en-NZ" sz="1200" i="1">
                                  <a:latin typeface="Cambria Math"/>
                                </a:rPr>
                                <m:t>𝑧</m:t>
                              </m:r>
                            </m:sup>
                          </m:sSup>
                          <m:r>
                            <a:rPr lang="en-NZ" sz="1200" i="1">
                              <a:latin typeface="Cambria Math"/>
                            </a:rPr>
                            <m:t>+</m:t>
                          </m:r>
                          <m:sSup>
                            <m:sSupPr>
                              <m:ctrlPr>
                                <a:rPr lang="en-NZ" sz="1200" i="1">
                                  <a:latin typeface="Cambria Math" panose="02040503050406030204" pitchFamily="18" charset="0"/>
                                </a:rPr>
                              </m:ctrlPr>
                            </m:sSupPr>
                            <m:e>
                              <m:r>
                                <a:rPr lang="en-NZ" sz="1200" i="1">
                                  <a:latin typeface="Cambria Math"/>
                                </a:rPr>
                                <m:t>𝑒</m:t>
                              </m:r>
                            </m:e>
                            <m:sup>
                              <m:r>
                                <a:rPr lang="en-NZ" sz="1200" i="1">
                                  <a:latin typeface="Cambria Math"/>
                                </a:rPr>
                                <m:t>−</m:t>
                              </m:r>
                              <m:r>
                                <a:rPr lang="en-NZ" sz="1200" i="1">
                                  <a:latin typeface="Cambria Math"/>
                                </a:rPr>
                                <m:t>𝑧</m:t>
                              </m:r>
                            </m:sup>
                          </m:sSup>
                        </m:den>
                      </m:f>
                    </m:oMath>
                  </m:oMathPara>
                </a14:m>
                <a:endParaRPr lang="en-US" sz="1200" dirty="0"/>
              </a:p>
            </p:txBody>
          </p:sp>
        </mc:Choice>
        <mc:Fallback xmlns="">
          <p:sp>
            <p:nvSpPr>
              <p:cNvPr id="60" name="TextBox 59"/>
              <p:cNvSpPr txBox="1">
                <a:spLocks noRot="1" noChangeAspect="1" noMove="1" noResize="1" noEditPoints="1" noAdjustHandles="1" noChangeArrowheads="1" noChangeShapeType="1" noTextEdit="1"/>
              </p:cNvSpPr>
              <p:nvPr/>
            </p:nvSpPr>
            <p:spPr>
              <a:xfrm>
                <a:off x="2057400" y="5427619"/>
                <a:ext cx="1588512" cy="449739"/>
              </a:xfrm>
              <a:prstGeom prst="rect">
                <a:avLst/>
              </a:prstGeom>
              <a:blipFill>
                <a:blip r:embed="rId27"/>
                <a:stretch>
                  <a:fillRect b="-1351"/>
                </a:stretch>
              </a:blipFill>
            </p:spPr>
            <p:txBody>
              <a:bodyPr/>
              <a:lstStyle/>
              <a:p>
                <a:r>
                  <a:rPr lang="en-NZ">
                    <a:noFill/>
                  </a:rPr>
                  <a:t> </a:t>
                </a:r>
              </a:p>
            </p:txBody>
          </p:sp>
        </mc:Fallback>
      </mc:AlternateContent>
      <p:pic>
        <p:nvPicPr>
          <p:cNvPr id="61"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3333" r="8274"/>
          <a:stretch/>
        </p:blipFill>
        <p:spPr bwMode="auto">
          <a:xfrm>
            <a:off x="138166" y="4842529"/>
            <a:ext cx="1919234" cy="177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TextBox 4"/>
              <p:cNvSpPr txBox="1"/>
              <p:nvPr/>
            </p:nvSpPr>
            <p:spPr>
              <a:xfrm>
                <a:off x="956310" y="6562982"/>
                <a:ext cx="169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𝑧</m:t>
                      </m:r>
                    </m:oMath>
                  </m:oMathPara>
                </a14:m>
                <a:endParaRPr lang="en-NZ" dirty="0"/>
              </a:p>
            </p:txBody>
          </p:sp>
        </mc:Choice>
        <mc:Fallback xmlns="">
          <p:sp>
            <p:nvSpPr>
              <p:cNvPr id="5" name="TextBox 4"/>
              <p:cNvSpPr txBox="1">
                <a:spLocks noRot="1" noChangeAspect="1" noMove="1" noResize="1" noEditPoints="1" noAdjustHandles="1" noChangeArrowheads="1" noChangeShapeType="1" noTextEdit="1"/>
              </p:cNvSpPr>
              <p:nvPr/>
            </p:nvSpPr>
            <p:spPr>
              <a:xfrm>
                <a:off x="956310" y="6562982"/>
                <a:ext cx="169084" cy="276999"/>
              </a:xfrm>
              <a:prstGeom prst="rect">
                <a:avLst/>
              </a:prstGeom>
              <a:blipFill>
                <a:blip r:embed="rId29"/>
                <a:stretch>
                  <a:fillRect l="-21429" r="-1428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1009934" y="4083452"/>
                <a:ext cx="169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𝑧</m:t>
                      </m:r>
                    </m:oMath>
                  </m:oMathPara>
                </a14:m>
                <a:endParaRPr lang="en-NZ" dirty="0"/>
              </a:p>
            </p:txBody>
          </p:sp>
        </mc:Choice>
        <mc:Fallback xmlns="">
          <p:sp>
            <p:nvSpPr>
              <p:cNvPr id="37" name="TextBox 36"/>
              <p:cNvSpPr txBox="1">
                <a:spLocks noRot="1" noChangeAspect="1" noMove="1" noResize="1" noEditPoints="1" noAdjustHandles="1" noChangeArrowheads="1" noChangeShapeType="1" noTextEdit="1"/>
              </p:cNvSpPr>
              <p:nvPr/>
            </p:nvSpPr>
            <p:spPr>
              <a:xfrm>
                <a:off x="1009934" y="4083452"/>
                <a:ext cx="169084" cy="276999"/>
              </a:xfrm>
              <a:prstGeom prst="rect">
                <a:avLst/>
              </a:prstGeom>
              <a:blipFill>
                <a:blip r:embed="rId30"/>
                <a:stretch>
                  <a:fillRect l="-22222" r="-1851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019695" y="1940951"/>
                <a:ext cx="16908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𝑧</m:t>
                      </m:r>
                    </m:oMath>
                  </m:oMathPara>
                </a14:m>
                <a:endParaRPr lang="en-NZ" dirty="0"/>
              </a:p>
            </p:txBody>
          </p:sp>
        </mc:Choice>
        <mc:Fallback xmlns="">
          <p:sp>
            <p:nvSpPr>
              <p:cNvPr id="38" name="TextBox 37"/>
              <p:cNvSpPr txBox="1">
                <a:spLocks noRot="1" noChangeAspect="1" noMove="1" noResize="1" noEditPoints="1" noAdjustHandles="1" noChangeArrowheads="1" noChangeShapeType="1" noTextEdit="1"/>
              </p:cNvSpPr>
              <p:nvPr/>
            </p:nvSpPr>
            <p:spPr>
              <a:xfrm>
                <a:off x="1019695" y="1940951"/>
                <a:ext cx="169084" cy="276999"/>
              </a:xfrm>
              <a:prstGeom prst="rect">
                <a:avLst/>
              </a:prstGeom>
              <a:blipFill>
                <a:blip r:embed="rId31"/>
                <a:stretch>
                  <a:fillRect l="-21429" r="-1428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0406" y="5580321"/>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𝑎</m:t>
                      </m:r>
                    </m:oMath>
                  </m:oMathPara>
                </a14:m>
                <a:endParaRPr lang="en-NZ" dirty="0"/>
              </a:p>
            </p:txBody>
          </p:sp>
        </mc:Choice>
        <mc:Fallback xmlns="">
          <p:sp>
            <p:nvSpPr>
              <p:cNvPr id="62" name="TextBox 61"/>
              <p:cNvSpPr txBox="1">
                <a:spLocks noRot="1" noChangeAspect="1" noMove="1" noResize="1" noEditPoints="1" noAdjustHandles="1" noChangeArrowheads="1" noChangeShapeType="1" noTextEdit="1"/>
              </p:cNvSpPr>
              <p:nvPr/>
            </p:nvSpPr>
            <p:spPr>
              <a:xfrm>
                <a:off x="-20406" y="5580321"/>
                <a:ext cx="186781" cy="276999"/>
              </a:xfrm>
              <a:prstGeom prst="rect">
                <a:avLst/>
              </a:prstGeom>
              <a:blipFill>
                <a:blip r:embed="rId32"/>
                <a:stretch>
                  <a:fillRect l="-20000" r="-1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7074" y="3049871"/>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𝑎</m:t>
                      </m:r>
                    </m:oMath>
                  </m:oMathPara>
                </a14:m>
                <a:endParaRPr lang="en-NZ" dirty="0"/>
              </a:p>
            </p:txBody>
          </p:sp>
        </mc:Choice>
        <mc:Fallback xmlns="">
          <p:sp>
            <p:nvSpPr>
              <p:cNvPr id="64" name="TextBox 63"/>
              <p:cNvSpPr txBox="1">
                <a:spLocks noRot="1" noChangeAspect="1" noMove="1" noResize="1" noEditPoints="1" noAdjustHandles="1" noChangeArrowheads="1" noChangeShapeType="1" noTextEdit="1"/>
              </p:cNvSpPr>
              <p:nvPr/>
            </p:nvSpPr>
            <p:spPr>
              <a:xfrm>
                <a:off x="17074" y="3049871"/>
                <a:ext cx="186781" cy="276999"/>
              </a:xfrm>
              <a:prstGeom prst="rect">
                <a:avLst/>
              </a:prstGeom>
              <a:blipFill>
                <a:blip r:embed="rId33"/>
                <a:stretch>
                  <a:fillRect l="-20000" r="-1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38786" y="823455"/>
                <a:ext cx="18678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𝑎</m:t>
                      </m:r>
                    </m:oMath>
                  </m:oMathPara>
                </a14:m>
                <a:endParaRPr lang="en-NZ" dirty="0"/>
              </a:p>
            </p:txBody>
          </p:sp>
        </mc:Choice>
        <mc:Fallback xmlns="">
          <p:sp>
            <p:nvSpPr>
              <p:cNvPr id="65" name="TextBox 64"/>
              <p:cNvSpPr txBox="1">
                <a:spLocks noRot="1" noChangeAspect="1" noMove="1" noResize="1" noEditPoints="1" noAdjustHandles="1" noChangeArrowheads="1" noChangeShapeType="1" noTextEdit="1"/>
              </p:cNvSpPr>
              <p:nvPr/>
            </p:nvSpPr>
            <p:spPr>
              <a:xfrm>
                <a:off x="38786" y="823455"/>
                <a:ext cx="186781" cy="276999"/>
              </a:xfrm>
              <a:prstGeom prst="rect">
                <a:avLst/>
              </a:prstGeom>
              <a:blipFill>
                <a:blip r:embed="rId34"/>
                <a:stretch>
                  <a:fillRect l="-19355" r="-12903"/>
                </a:stretch>
              </a:blipFill>
            </p:spPr>
            <p:txBody>
              <a:bodyPr/>
              <a:lstStyle/>
              <a:p>
                <a:r>
                  <a:rPr lang="en-NZ">
                    <a:noFill/>
                  </a:rPr>
                  <a:t> </a:t>
                </a:r>
              </a:p>
            </p:txBody>
          </p:sp>
        </mc:Fallback>
      </mc:AlternateContent>
    </p:spTree>
    <p:extLst>
      <p:ext uri="{BB962C8B-B14F-4D97-AF65-F5344CB8AC3E}">
        <p14:creationId xmlns:p14="http://schemas.microsoft.com/office/powerpoint/2010/main" val="368645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par>
                                <p:cTn id="31" presetID="10"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500"/>
                                        <p:tgtEl>
                                          <p:spTgt spid="53"/>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5" grpId="0" animBg="1"/>
      <p:bldP spid="50" grpId="0"/>
      <p:bldP spid="51" grpId="0"/>
      <p:bldP spid="52" grpId="0"/>
      <p:bldP spid="53" grpId="0"/>
      <p:bldP spid="57"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72" y="70589"/>
            <a:ext cx="8588828" cy="472125"/>
          </a:xfrm>
        </p:spPr>
        <p:txBody>
          <a:bodyPr>
            <a:noAutofit/>
          </a:bodyPr>
          <a:lstStyle/>
          <a:p>
            <a:r>
              <a:rPr lang="en-NZ" sz="3600" dirty="0" smtClean="0"/>
              <a:t>Why are nonlinearities functions  needed?</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422" y="762668"/>
                <a:ext cx="4906736" cy="2461977"/>
              </a:xfrm>
            </p:spPr>
            <p:txBody>
              <a:bodyPr>
                <a:normAutofit fontScale="92500" lnSpcReduction="10000"/>
              </a:bodyPr>
              <a:lstStyle/>
              <a:p>
                <a:r>
                  <a:rPr lang="en-NZ" sz="2000" dirty="0" smtClean="0"/>
                  <a:t>Without nonlinearities, deep neural networks can’t do anything more than a linear transformation</a:t>
                </a:r>
              </a:p>
              <a:p>
                <a:r>
                  <a:rPr lang="en-NZ" sz="2000" dirty="0" smtClean="0"/>
                  <a:t>Extra layers could just be compiled down into a single linear transform: </a:t>
                </a:r>
              </a:p>
              <a:p>
                <a:pPr lvl="1"/>
                <a14:m>
                  <m:oMath xmlns:m="http://schemas.openxmlformats.org/officeDocument/2006/math">
                    <m:r>
                      <a:rPr lang="en-NZ" sz="1800" b="0" i="1" smtClean="0">
                        <a:latin typeface="Cambria Math" panose="02040503050406030204" pitchFamily="18" charset="0"/>
                      </a:rPr>
                      <m:t>𝑊</m:t>
                    </m:r>
                    <m:r>
                      <a:rPr lang="en-NZ" sz="1800" b="0" i="1" baseline="-25000" smtClean="0">
                        <a:latin typeface="Cambria Math" panose="02040503050406030204" pitchFamily="18" charset="0"/>
                      </a:rPr>
                      <m:t>3</m:t>
                    </m:r>
                    <m:r>
                      <a:rPr lang="en-NZ" sz="1800" b="0" i="1" smtClean="0">
                        <a:latin typeface="Cambria Math" panose="02040503050406030204" pitchFamily="18" charset="0"/>
                      </a:rPr>
                      <m:t>𝑊</m:t>
                    </m:r>
                    <m:r>
                      <a:rPr lang="en-NZ" sz="1800" b="0" i="1" baseline="-25000" smtClean="0">
                        <a:latin typeface="Cambria Math" panose="02040503050406030204" pitchFamily="18" charset="0"/>
                      </a:rPr>
                      <m:t>2</m:t>
                    </m:r>
                    <m:r>
                      <a:rPr lang="en-NZ" sz="1800" i="1">
                        <a:latin typeface="Cambria Math" panose="02040503050406030204" pitchFamily="18" charset="0"/>
                      </a:rPr>
                      <m:t>𝑊</m:t>
                    </m:r>
                    <m:r>
                      <a:rPr lang="en-NZ" sz="1800" b="0" i="1" baseline="-25000" smtClean="0">
                        <a:latin typeface="Cambria Math" panose="02040503050406030204" pitchFamily="18" charset="0"/>
                      </a:rPr>
                      <m:t>1</m:t>
                    </m:r>
                    <m:r>
                      <a:rPr lang="en-NZ" sz="1800" b="0" i="1" smtClean="0">
                        <a:latin typeface="Cambria Math" panose="02040503050406030204" pitchFamily="18" charset="0"/>
                      </a:rPr>
                      <m:t>𝑥</m:t>
                    </m:r>
                    <m:r>
                      <a:rPr lang="en-NZ" sz="1800" b="0" i="1" smtClean="0">
                        <a:latin typeface="Cambria Math" panose="02040503050406030204" pitchFamily="18" charset="0"/>
                      </a:rPr>
                      <m:t>=</m:t>
                    </m:r>
                    <m:r>
                      <a:rPr lang="en-NZ" sz="1800" b="0" i="1" smtClean="0">
                        <a:latin typeface="Cambria Math" panose="02040503050406030204" pitchFamily="18" charset="0"/>
                      </a:rPr>
                      <m:t>𝑊𝑥</m:t>
                    </m:r>
                  </m:oMath>
                </a14:m>
                <a:endParaRPr lang="en-NZ" sz="1800" b="0" dirty="0" smtClean="0"/>
              </a:p>
              <a:p>
                <a:pPr lvl="1"/>
                <a:endParaRPr lang="en-NZ" sz="1800" b="0" dirty="0" smtClean="0"/>
              </a:p>
              <a:p>
                <a:r>
                  <a:rPr lang="en-NZ" sz="2000" dirty="0" smtClean="0"/>
                  <a:t>With </a:t>
                </a:r>
                <a:r>
                  <a:rPr lang="en-NZ" sz="2000" dirty="0"/>
                  <a:t>nonlinearities, deep neural networks </a:t>
                </a:r>
                <a:r>
                  <a:rPr lang="en-NZ" sz="2000" dirty="0" smtClean="0"/>
                  <a:t>can find nonlinear decision boundaries</a:t>
                </a:r>
                <a:endParaRPr lang="en-NZ"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422" y="762668"/>
                <a:ext cx="4906736" cy="2461977"/>
              </a:xfrm>
              <a:blipFill>
                <a:blip r:embed="rId3"/>
                <a:stretch>
                  <a:fillRect l="-994" t="-3218" r="-1739" b="-4455"/>
                </a:stretch>
              </a:blipFill>
            </p:spPr>
            <p:txBody>
              <a:bodyPr/>
              <a:lstStyle/>
              <a:p>
                <a:r>
                  <a:rPr lang="en-NZ">
                    <a:noFill/>
                  </a:rPr>
                  <a:t> </a:t>
                </a:r>
              </a:p>
            </p:txBody>
          </p:sp>
        </mc:Fallback>
      </mc:AlternateContent>
      <p:pic>
        <p:nvPicPr>
          <p:cNvPr id="4" name="Picture 3"/>
          <p:cNvPicPr>
            <a:picLocks noChangeAspect="1"/>
          </p:cNvPicPr>
          <p:nvPr/>
        </p:nvPicPr>
        <p:blipFill rotWithShape="1">
          <a:blip r:embed="rId4"/>
          <a:srcRect r="49502"/>
          <a:stretch/>
        </p:blipFill>
        <p:spPr>
          <a:xfrm>
            <a:off x="6283023" y="762668"/>
            <a:ext cx="1873057" cy="1638719"/>
          </a:xfrm>
          <a:prstGeom prst="rect">
            <a:avLst/>
          </a:prstGeom>
        </p:spPr>
      </p:pic>
      <p:pic>
        <p:nvPicPr>
          <p:cNvPr id="5" name="Picture 4"/>
          <p:cNvPicPr>
            <a:picLocks noChangeAspect="1"/>
          </p:cNvPicPr>
          <p:nvPr/>
        </p:nvPicPr>
        <p:blipFill rotWithShape="1">
          <a:blip r:embed="rId4"/>
          <a:srcRect l="51833"/>
          <a:stretch/>
        </p:blipFill>
        <p:spPr>
          <a:xfrm>
            <a:off x="6324600" y="4085120"/>
            <a:ext cx="1789905" cy="1689798"/>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6288005" y="2483885"/>
                <a:ext cx="186807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1400" b="0" i="1" smtClean="0">
                          <a:latin typeface="Cambria Math" panose="02040503050406030204" pitchFamily="18" charset="0"/>
                        </a:rPr>
                        <m:t>𝑦</m:t>
                      </m:r>
                      <m:r>
                        <a:rPr lang="en-NZ" sz="1400" b="0" i="1" smtClean="0">
                          <a:latin typeface="Cambria Math" panose="02040503050406030204" pitchFamily="18" charset="0"/>
                        </a:rPr>
                        <m:t>=</m:t>
                      </m:r>
                      <m:sSub>
                        <m:sSubPr>
                          <m:ctrlPr>
                            <a:rPr lang="en-NZ" sz="1400" i="1">
                              <a:latin typeface="Cambria Math" panose="02040503050406030204" pitchFamily="18" charset="0"/>
                            </a:rPr>
                          </m:ctrlPr>
                        </m:sSubPr>
                        <m:e>
                          <m:r>
                            <a:rPr lang="en-NZ" sz="1400" i="1">
                              <a:latin typeface="Cambria Math" panose="02040503050406030204" pitchFamily="18" charset="0"/>
                            </a:rPr>
                            <m:t>𝑊</m:t>
                          </m:r>
                        </m:e>
                        <m:sub>
                          <m:r>
                            <a:rPr lang="en-NZ" sz="1400" b="0" i="1" smtClean="0">
                              <a:latin typeface="Cambria Math" panose="02040503050406030204" pitchFamily="18" charset="0"/>
                            </a:rPr>
                            <m:t>4</m:t>
                          </m:r>
                        </m:sub>
                      </m:sSub>
                      <m:r>
                        <a:rPr lang="en-NZ" sz="1400" i="1">
                          <a:latin typeface="Cambria Math" panose="02040503050406030204" pitchFamily="18" charset="0"/>
                          <a:ea typeface="Cambria Math" panose="02040503050406030204" pitchFamily="18" charset="0"/>
                        </a:rPr>
                        <m:t>∙</m:t>
                      </m:r>
                      <m:sSub>
                        <m:sSubPr>
                          <m:ctrlPr>
                            <a:rPr lang="en-NZ" sz="1400" b="0" i="1" smtClean="0">
                              <a:latin typeface="Cambria Math" panose="02040503050406030204" pitchFamily="18" charset="0"/>
                            </a:rPr>
                          </m:ctrlPr>
                        </m:sSubPr>
                        <m:e>
                          <m:r>
                            <a:rPr lang="en-NZ" sz="1400" b="0" i="1" smtClean="0">
                              <a:latin typeface="Cambria Math" panose="02040503050406030204" pitchFamily="18" charset="0"/>
                            </a:rPr>
                            <m:t>𝑊</m:t>
                          </m:r>
                        </m:e>
                        <m:sub>
                          <m:r>
                            <a:rPr lang="en-NZ" sz="1400" b="0" i="1" smtClean="0">
                              <a:latin typeface="Cambria Math" panose="02040503050406030204" pitchFamily="18" charset="0"/>
                            </a:rPr>
                            <m:t>3</m:t>
                          </m:r>
                        </m:sub>
                      </m:sSub>
                      <m:r>
                        <a:rPr lang="en-NZ" sz="1400" b="0" i="1" smtClean="0">
                          <a:latin typeface="Cambria Math" panose="02040503050406030204" pitchFamily="18" charset="0"/>
                          <a:ea typeface="Cambria Math" panose="02040503050406030204" pitchFamily="18" charset="0"/>
                        </a:rPr>
                        <m:t>∙</m:t>
                      </m:r>
                      <m:sSub>
                        <m:sSubPr>
                          <m:ctrlPr>
                            <a:rPr lang="en-NZ" sz="1400" b="0" i="1" smtClean="0">
                              <a:latin typeface="Cambria Math" panose="02040503050406030204" pitchFamily="18" charset="0"/>
                              <a:ea typeface="Cambria Math" panose="02040503050406030204" pitchFamily="18" charset="0"/>
                            </a:rPr>
                          </m:ctrlPr>
                        </m:sSubPr>
                        <m:e>
                          <m:r>
                            <a:rPr lang="en-NZ" sz="1400" b="0" i="1" smtClean="0">
                              <a:latin typeface="Cambria Math" panose="02040503050406030204" pitchFamily="18" charset="0"/>
                              <a:ea typeface="Cambria Math" panose="02040503050406030204" pitchFamily="18" charset="0"/>
                            </a:rPr>
                            <m:t>𝑊</m:t>
                          </m:r>
                        </m:e>
                        <m:sub>
                          <m:r>
                            <a:rPr lang="en-NZ" sz="1400" b="0" i="1" smtClean="0">
                              <a:latin typeface="Cambria Math" panose="02040503050406030204" pitchFamily="18" charset="0"/>
                              <a:ea typeface="Cambria Math" panose="02040503050406030204" pitchFamily="18" charset="0"/>
                            </a:rPr>
                            <m:t>2</m:t>
                          </m:r>
                        </m:sub>
                      </m:sSub>
                      <m:sSub>
                        <m:sSubPr>
                          <m:ctrlPr>
                            <a:rPr lang="en-NZ" sz="1400" i="1">
                              <a:latin typeface="Cambria Math" panose="02040503050406030204" pitchFamily="18" charset="0"/>
                            </a:rPr>
                          </m:ctrlPr>
                        </m:sSubPr>
                        <m:e>
                          <m:r>
                            <a:rPr lang="en-NZ" sz="1400" i="1">
                              <a:latin typeface="Cambria Math" panose="02040503050406030204" pitchFamily="18" charset="0"/>
                              <a:ea typeface="Cambria Math" panose="02040503050406030204" pitchFamily="18" charset="0"/>
                            </a:rPr>
                            <m:t>∙</m:t>
                          </m:r>
                          <m:r>
                            <a:rPr lang="en-NZ" sz="1400" i="1">
                              <a:latin typeface="Cambria Math" panose="02040503050406030204" pitchFamily="18" charset="0"/>
                            </a:rPr>
                            <m:t>𝑊</m:t>
                          </m:r>
                        </m:e>
                        <m:sub>
                          <m:r>
                            <a:rPr lang="en-NZ" sz="1400" i="1">
                              <a:latin typeface="Cambria Math" panose="02040503050406030204" pitchFamily="18" charset="0"/>
                            </a:rPr>
                            <m:t>1</m:t>
                          </m:r>
                        </m:sub>
                      </m:sSub>
                      <m:r>
                        <a:rPr lang="en-NZ" sz="1400" i="1">
                          <a:latin typeface="Cambria Math" panose="02040503050406030204" pitchFamily="18" charset="0"/>
                          <a:ea typeface="Cambria Math" panose="02040503050406030204" pitchFamily="18" charset="0"/>
                        </a:rPr>
                        <m:t>∙</m:t>
                      </m:r>
                      <m:r>
                        <a:rPr lang="en-NZ" sz="1400" b="0" i="1" smtClean="0">
                          <a:latin typeface="Cambria Math" panose="02040503050406030204" pitchFamily="18" charset="0"/>
                        </a:rPr>
                        <m:t>𝑥</m:t>
                      </m:r>
                    </m:oMath>
                  </m:oMathPara>
                </a14:m>
                <a:endParaRPr lang="en-NZ"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6288005" y="2483885"/>
                <a:ext cx="1868075" cy="215444"/>
              </a:xfrm>
              <a:prstGeom prst="rect">
                <a:avLst/>
              </a:prstGeom>
              <a:blipFill>
                <a:blip r:embed="rId5"/>
                <a:stretch>
                  <a:fillRect l="-1629" r="-326" b="-22222"/>
                </a:stretch>
              </a:blipFill>
            </p:spPr>
            <p:txBody>
              <a:bodyPr/>
              <a:lstStyle/>
              <a:p>
                <a:r>
                  <a:rPr lang="en-NZ">
                    <a:noFill/>
                  </a:rPr>
                  <a:t> </a:t>
                </a:r>
              </a:p>
            </p:txBody>
          </p:sp>
        </mc:Fallback>
      </mc:AlternateContent>
      <p:pic>
        <p:nvPicPr>
          <p:cNvPr id="12" name="Picture 11"/>
          <p:cNvPicPr>
            <a:picLocks noChangeAspect="1"/>
          </p:cNvPicPr>
          <p:nvPr/>
        </p:nvPicPr>
        <p:blipFill>
          <a:blip r:embed="rId6"/>
          <a:stretch>
            <a:fillRect/>
          </a:stretch>
        </p:blipFill>
        <p:spPr>
          <a:xfrm>
            <a:off x="8596" y="3657600"/>
            <a:ext cx="5325404" cy="2386456"/>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5533203" y="5828612"/>
                <a:ext cx="361079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1400" b="0" i="1" smtClean="0">
                          <a:latin typeface="Cambria Math" panose="02040503050406030204" pitchFamily="18" charset="0"/>
                        </a:rPr>
                        <m:t>𝑦</m:t>
                      </m:r>
                      <m:r>
                        <a:rPr lang="en-NZ" sz="1400" b="0" i="1" smtClean="0">
                          <a:latin typeface="Cambria Math" panose="02040503050406030204" pitchFamily="18" charset="0"/>
                        </a:rPr>
                        <m:t>=</m:t>
                      </m:r>
                      <m:sSub>
                        <m:sSubPr>
                          <m:ctrlPr>
                            <a:rPr lang="en-NZ" sz="1400" i="1">
                              <a:latin typeface="Cambria Math" panose="02040503050406030204" pitchFamily="18" charset="0"/>
                            </a:rPr>
                          </m:ctrlPr>
                        </m:sSubPr>
                        <m:e>
                          <m:r>
                            <a:rPr lang="en-NZ" sz="1400" b="0" i="1" smtClean="0">
                              <a:latin typeface="Cambria Math" panose="02040503050406030204" pitchFamily="18" charset="0"/>
                            </a:rPr>
                            <m:t>𝑠𝑜𝑓𝑡𝑚𝑎𝑥</m:t>
                          </m:r>
                          <m:r>
                            <a:rPr lang="en-NZ" sz="1400" b="0" i="1" smtClean="0">
                              <a:latin typeface="Cambria Math" panose="02040503050406030204" pitchFamily="18" charset="0"/>
                            </a:rPr>
                            <m:t>(</m:t>
                          </m:r>
                          <m:r>
                            <a:rPr lang="en-NZ" sz="1400" i="1">
                              <a:latin typeface="Cambria Math" panose="02040503050406030204" pitchFamily="18" charset="0"/>
                            </a:rPr>
                            <m:t>𝑊</m:t>
                          </m:r>
                        </m:e>
                        <m:sub>
                          <m:r>
                            <a:rPr lang="en-NZ" sz="1400" b="0" i="1" smtClean="0">
                              <a:latin typeface="Cambria Math" panose="02040503050406030204" pitchFamily="18" charset="0"/>
                            </a:rPr>
                            <m:t>4</m:t>
                          </m:r>
                        </m:sub>
                      </m:sSub>
                      <m:r>
                        <a:rPr lang="en-NZ" sz="1400" i="1">
                          <a:latin typeface="Cambria Math" panose="02040503050406030204" pitchFamily="18" charset="0"/>
                          <a:ea typeface="Cambria Math" panose="02040503050406030204" pitchFamily="18" charset="0"/>
                        </a:rPr>
                        <m:t>∙</m:t>
                      </m:r>
                      <m:sSub>
                        <m:sSubPr>
                          <m:ctrlPr>
                            <a:rPr lang="en-NZ" sz="1400" b="0" i="1" smtClean="0">
                              <a:latin typeface="Cambria Math" panose="02040503050406030204" pitchFamily="18" charset="0"/>
                            </a:rPr>
                          </m:ctrlPr>
                        </m:sSubPr>
                        <m:e>
                          <m:r>
                            <a:rPr lang="en-NZ" sz="1400" b="0" i="1" smtClean="0">
                              <a:latin typeface="Cambria Math" panose="02040503050406030204" pitchFamily="18" charset="0"/>
                            </a:rPr>
                            <m:t>𝑔</m:t>
                          </m:r>
                          <m:r>
                            <a:rPr lang="en-NZ" sz="1400" b="0" i="1" smtClean="0">
                              <a:latin typeface="Cambria Math" panose="02040503050406030204" pitchFamily="18" charset="0"/>
                            </a:rPr>
                            <m:t>(</m:t>
                          </m:r>
                          <m:r>
                            <a:rPr lang="en-NZ" sz="1400" b="0" i="1" smtClean="0">
                              <a:latin typeface="Cambria Math" panose="02040503050406030204" pitchFamily="18" charset="0"/>
                            </a:rPr>
                            <m:t>𝑊</m:t>
                          </m:r>
                        </m:e>
                        <m:sub>
                          <m:r>
                            <a:rPr lang="en-NZ" sz="1400" b="0" i="1" smtClean="0">
                              <a:latin typeface="Cambria Math" panose="02040503050406030204" pitchFamily="18" charset="0"/>
                            </a:rPr>
                            <m:t>3</m:t>
                          </m:r>
                        </m:sub>
                      </m:sSub>
                      <m:r>
                        <a:rPr lang="en-NZ" sz="1400" b="0" i="1" smtClean="0">
                          <a:latin typeface="Cambria Math" panose="02040503050406030204" pitchFamily="18" charset="0"/>
                          <a:ea typeface="Cambria Math" panose="02040503050406030204" pitchFamily="18" charset="0"/>
                        </a:rPr>
                        <m:t>∙</m:t>
                      </m:r>
                      <m:sSub>
                        <m:sSubPr>
                          <m:ctrlPr>
                            <a:rPr lang="en-NZ" sz="1400" b="0" i="1" smtClean="0">
                              <a:latin typeface="Cambria Math" panose="02040503050406030204" pitchFamily="18" charset="0"/>
                              <a:ea typeface="Cambria Math" panose="02040503050406030204" pitchFamily="18" charset="0"/>
                            </a:rPr>
                          </m:ctrlPr>
                        </m:sSubPr>
                        <m:e>
                          <m:r>
                            <a:rPr lang="en-NZ" sz="1400" b="0" i="1" smtClean="0">
                              <a:latin typeface="Cambria Math" panose="02040503050406030204" pitchFamily="18" charset="0"/>
                              <a:ea typeface="Cambria Math" panose="02040503050406030204" pitchFamily="18" charset="0"/>
                            </a:rPr>
                            <m:t>𝑔</m:t>
                          </m:r>
                          <m:r>
                            <a:rPr lang="en-NZ" sz="1400" b="0" i="1" smtClean="0">
                              <a:latin typeface="Cambria Math" panose="02040503050406030204" pitchFamily="18" charset="0"/>
                              <a:ea typeface="Cambria Math" panose="02040503050406030204" pitchFamily="18" charset="0"/>
                            </a:rPr>
                            <m:t>(</m:t>
                          </m:r>
                          <m:r>
                            <a:rPr lang="en-NZ" sz="1400" b="0" i="1" smtClean="0">
                              <a:latin typeface="Cambria Math" panose="02040503050406030204" pitchFamily="18" charset="0"/>
                              <a:ea typeface="Cambria Math" panose="02040503050406030204" pitchFamily="18" charset="0"/>
                            </a:rPr>
                            <m:t>𝑊</m:t>
                          </m:r>
                        </m:e>
                        <m:sub>
                          <m:r>
                            <a:rPr lang="en-NZ" sz="1400" b="0" i="1" smtClean="0">
                              <a:latin typeface="Cambria Math" panose="02040503050406030204" pitchFamily="18" charset="0"/>
                              <a:ea typeface="Cambria Math" panose="02040503050406030204" pitchFamily="18" charset="0"/>
                            </a:rPr>
                            <m:t>2</m:t>
                          </m:r>
                        </m:sub>
                      </m:sSub>
                      <m:sSub>
                        <m:sSubPr>
                          <m:ctrlPr>
                            <a:rPr lang="en-NZ" sz="1400" i="1">
                              <a:latin typeface="Cambria Math" panose="02040503050406030204" pitchFamily="18" charset="0"/>
                            </a:rPr>
                          </m:ctrlPr>
                        </m:sSubPr>
                        <m:e>
                          <m:r>
                            <a:rPr lang="en-NZ" sz="1400" i="1">
                              <a:latin typeface="Cambria Math" panose="02040503050406030204" pitchFamily="18" charset="0"/>
                              <a:ea typeface="Cambria Math" panose="02040503050406030204" pitchFamily="18" charset="0"/>
                            </a:rPr>
                            <m:t>∙</m:t>
                          </m:r>
                          <m:r>
                            <a:rPr lang="en-NZ" sz="1400" b="0" i="1" smtClean="0">
                              <a:latin typeface="Cambria Math" panose="02040503050406030204" pitchFamily="18" charset="0"/>
                              <a:ea typeface="Cambria Math" panose="02040503050406030204" pitchFamily="18" charset="0"/>
                            </a:rPr>
                            <m:t>𝑔</m:t>
                          </m:r>
                          <m:r>
                            <a:rPr lang="en-NZ" sz="1400" b="0" i="1" smtClean="0">
                              <a:latin typeface="Cambria Math" panose="02040503050406030204" pitchFamily="18" charset="0"/>
                              <a:ea typeface="Cambria Math" panose="02040503050406030204" pitchFamily="18" charset="0"/>
                            </a:rPr>
                            <m:t>(</m:t>
                          </m:r>
                          <m:r>
                            <a:rPr lang="en-NZ" sz="1400" i="1">
                              <a:latin typeface="Cambria Math" panose="02040503050406030204" pitchFamily="18" charset="0"/>
                            </a:rPr>
                            <m:t>𝑊</m:t>
                          </m:r>
                        </m:e>
                        <m:sub>
                          <m:r>
                            <a:rPr lang="en-NZ" sz="1400" i="1">
                              <a:latin typeface="Cambria Math" panose="02040503050406030204" pitchFamily="18" charset="0"/>
                            </a:rPr>
                            <m:t>1</m:t>
                          </m:r>
                        </m:sub>
                      </m:sSub>
                      <m:r>
                        <a:rPr lang="en-NZ" sz="1400" i="1">
                          <a:latin typeface="Cambria Math" panose="02040503050406030204" pitchFamily="18" charset="0"/>
                          <a:ea typeface="Cambria Math" panose="02040503050406030204" pitchFamily="18" charset="0"/>
                        </a:rPr>
                        <m:t>∙</m:t>
                      </m:r>
                      <m:r>
                        <a:rPr lang="en-NZ" sz="1400" b="0" i="1" smtClean="0">
                          <a:latin typeface="Cambria Math" panose="02040503050406030204" pitchFamily="18" charset="0"/>
                        </a:rPr>
                        <m:t>𝑥</m:t>
                      </m:r>
                      <m:r>
                        <a:rPr lang="en-NZ" sz="1400" b="0" i="1" smtClean="0">
                          <a:latin typeface="Cambria Math" panose="02040503050406030204" pitchFamily="18" charset="0"/>
                        </a:rPr>
                        <m:t>))))</m:t>
                      </m:r>
                    </m:oMath>
                  </m:oMathPara>
                </a14:m>
                <a:endParaRPr lang="en-NZ" sz="1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533203" y="5828612"/>
                <a:ext cx="3610797" cy="215444"/>
              </a:xfrm>
              <a:prstGeom prst="rect">
                <a:avLst/>
              </a:prstGeom>
              <a:blipFill>
                <a:blip r:embed="rId7"/>
                <a:stretch>
                  <a:fillRect b="-3428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04800" y="6123801"/>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𝑥</m:t>
                      </m:r>
                    </m:oMath>
                  </m:oMathPara>
                </a14:m>
                <a:endParaRPr lang="en-NZ" dirty="0"/>
              </a:p>
            </p:txBody>
          </p:sp>
        </mc:Choice>
        <mc:Fallback xmlns="">
          <p:sp>
            <p:nvSpPr>
              <p:cNvPr id="14" name="TextBox 13"/>
              <p:cNvSpPr txBox="1">
                <a:spLocks noRot="1" noChangeAspect="1" noMove="1" noResize="1" noEditPoints="1" noAdjustHandles="1" noChangeArrowheads="1" noChangeShapeType="1" noTextEdit="1"/>
              </p:cNvSpPr>
              <p:nvPr/>
            </p:nvSpPr>
            <p:spPr>
              <a:xfrm>
                <a:off x="304800" y="6123801"/>
                <a:ext cx="183320" cy="276999"/>
              </a:xfrm>
              <a:prstGeom prst="rect">
                <a:avLst/>
              </a:prstGeom>
              <a:blipFill>
                <a:blip r:embed="rId8"/>
                <a:stretch>
                  <a:fillRect l="-20000" r="-1333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62000" y="6123801"/>
                <a:ext cx="3438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dirty="0" smtClean="0">
                              <a:latin typeface="Cambria Math" panose="02040503050406030204" pitchFamily="18" charset="0"/>
                            </a:rPr>
                          </m:ctrlPr>
                        </m:sSubPr>
                        <m:e>
                          <m:r>
                            <a:rPr lang="en-NZ" b="0" i="1" dirty="0" smtClean="0">
                              <a:latin typeface="Cambria Math" panose="02040503050406030204" pitchFamily="18" charset="0"/>
                            </a:rPr>
                            <m:t>𝑊</m:t>
                          </m:r>
                        </m:e>
                        <m:sub>
                          <m:r>
                            <a:rPr lang="en-NZ" b="0" i="1" dirty="0" smtClean="0">
                              <a:latin typeface="Cambria Math" panose="02040503050406030204" pitchFamily="18" charset="0"/>
                            </a:rPr>
                            <m:t>1</m:t>
                          </m:r>
                        </m:sub>
                      </m:sSub>
                    </m:oMath>
                  </m:oMathPara>
                </a14:m>
                <a:endParaRPr lang="en-NZ" dirty="0"/>
              </a:p>
            </p:txBody>
          </p:sp>
        </mc:Choice>
        <mc:Fallback xmlns="">
          <p:sp>
            <p:nvSpPr>
              <p:cNvPr id="15" name="TextBox 14"/>
              <p:cNvSpPr txBox="1">
                <a:spLocks noRot="1" noChangeAspect="1" noMove="1" noResize="1" noEditPoints="1" noAdjustHandles="1" noChangeArrowheads="1" noChangeShapeType="1" noTextEdit="1"/>
              </p:cNvSpPr>
              <p:nvPr/>
            </p:nvSpPr>
            <p:spPr>
              <a:xfrm>
                <a:off x="762000" y="6123801"/>
                <a:ext cx="343877" cy="276999"/>
              </a:xfrm>
              <a:prstGeom prst="rect">
                <a:avLst/>
              </a:prstGeom>
              <a:blipFill>
                <a:blip r:embed="rId9"/>
                <a:stretch>
                  <a:fillRect l="-16071" r="-5357" b="-15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851192" y="6123801"/>
                <a:ext cx="3491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dirty="0" smtClean="0">
                              <a:latin typeface="Cambria Math" panose="02040503050406030204" pitchFamily="18" charset="0"/>
                            </a:rPr>
                          </m:ctrlPr>
                        </m:sSubPr>
                        <m:e>
                          <m:r>
                            <a:rPr lang="en-NZ" b="0" i="1" dirty="0" smtClean="0">
                              <a:latin typeface="Cambria Math" panose="02040503050406030204" pitchFamily="18" charset="0"/>
                            </a:rPr>
                            <m:t>𝑊</m:t>
                          </m:r>
                        </m:e>
                        <m:sub>
                          <m:r>
                            <a:rPr lang="en-NZ" b="0" i="1" dirty="0" smtClean="0">
                              <a:latin typeface="Cambria Math" panose="02040503050406030204" pitchFamily="18" charset="0"/>
                            </a:rPr>
                            <m:t>2</m:t>
                          </m:r>
                        </m:sub>
                      </m:sSub>
                    </m:oMath>
                  </m:oMathPara>
                </a14:m>
                <a:endParaRPr lang="en-NZ" dirty="0"/>
              </a:p>
            </p:txBody>
          </p:sp>
        </mc:Choice>
        <mc:Fallback xmlns="">
          <p:sp>
            <p:nvSpPr>
              <p:cNvPr id="16" name="TextBox 15"/>
              <p:cNvSpPr txBox="1">
                <a:spLocks noRot="1" noChangeAspect="1" noMove="1" noResize="1" noEditPoints="1" noAdjustHandles="1" noChangeArrowheads="1" noChangeShapeType="1" noTextEdit="1"/>
              </p:cNvSpPr>
              <p:nvPr/>
            </p:nvSpPr>
            <p:spPr>
              <a:xfrm>
                <a:off x="1851192" y="6123801"/>
                <a:ext cx="349198" cy="276999"/>
              </a:xfrm>
              <a:prstGeom prst="rect">
                <a:avLst/>
              </a:prstGeom>
              <a:blipFill>
                <a:blip r:embed="rId10"/>
                <a:stretch>
                  <a:fillRect l="-17544" r="-5263" b="-15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3006818" y="6126144"/>
                <a:ext cx="3491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dirty="0" smtClean="0">
                              <a:latin typeface="Cambria Math" panose="02040503050406030204" pitchFamily="18" charset="0"/>
                            </a:rPr>
                          </m:ctrlPr>
                        </m:sSubPr>
                        <m:e>
                          <m:r>
                            <a:rPr lang="en-NZ" b="0" i="1" dirty="0" smtClean="0">
                              <a:latin typeface="Cambria Math" panose="02040503050406030204" pitchFamily="18" charset="0"/>
                            </a:rPr>
                            <m:t>𝑊</m:t>
                          </m:r>
                        </m:e>
                        <m:sub>
                          <m:r>
                            <a:rPr lang="en-NZ" b="0" i="1" dirty="0" smtClean="0">
                              <a:latin typeface="Cambria Math" panose="02040503050406030204" pitchFamily="18" charset="0"/>
                            </a:rPr>
                            <m:t>3</m:t>
                          </m:r>
                        </m:sub>
                      </m:sSub>
                    </m:oMath>
                  </m:oMathPara>
                </a14:m>
                <a:endParaRPr lang="en-NZ" dirty="0"/>
              </a:p>
            </p:txBody>
          </p:sp>
        </mc:Choice>
        <mc:Fallback xmlns="">
          <p:sp>
            <p:nvSpPr>
              <p:cNvPr id="17" name="TextBox 16"/>
              <p:cNvSpPr txBox="1">
                <a:spLocks noRot="1" noChangeAspect="1" noMove="1" noResize="1" noEditPoints="1" noAdjustHandles="1" noChangeArrowheads="1" noChangeShapeType="1" noTextEdit="1"/>
              </p:cNvSpPr>
              <p:nvPr/>
            </p:nvSpPr>
            <p:spPr>
              <a:xfrm>
                <a:off x="3006818" y="6126144"/>
                <a:ext cx="349198" cy="276999"/>
              </a:xfrm>
              <a:prstGeom prst="rect">
                <a:avLst/>
              </a:prstGeom>
              <a:blipFill>
                <a:blip r:embed="rId11"/>
                <a:stretch>
                  <a:fillRect l="-15517" r="-5172" b="-15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120614" y="6128157"/>
                <a:ext cx="22278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dirty="0" smtClean="0">
                              <a:latin typeface="Cambria Math" panose="02040503050406030204" pitchFamily="18" charset="0"/>
                            </a:rPr>
                          </m:ctrlPr>
                        </m:sSubPr>
                        <m:e>
                          <m:r>
                            <a:rPr lang="en-NZ" b="0" i="1" dirty="0" smtClean="0">
                              <a:latin typeface="Cambria Math" panose="02040503050406030204" pitchFamily="18" charset="0"/>
                            </a:rPr>
                            <m:t>𝑊</m:t>
                          </m:r>
                        </m:e>
                        <m:sub>
                          <m:r>
                            <a:rPr lang="en-NZ" b="0" i="1" dirty="0" smtClean="0">
                              <a:latin typeface="Cambria Math" panose="02040503050406030204" pitchFamily="18" charset="0"/>
                            </a:rPr>
                            <m:t>4</m:t>
                          </m:r>
                        </m:sub>
                      </m:sSub>
                    </m:oMath>
                  </m:oMathPara>
                </a14:m>
                <a:endParaRPr lang="en-NZ" dirty="0"/>
              </a:p>
            </p:txBody>
          </p:sp>
        </mc:Choice>
        <mc:Fallback xmlns="">
          <p:sp>
            <p:nvSpPr>
              <p:cNvPr id="18" name="TextBox 17"/>
              <p:cNvSpPr txBox="1">
                <a:spLocks noRot="1" noChangeAspect="1" noMove="1" noResize="1" noEditPoints="1" noAdjustHandles="1" noChangeArrowheads="1" noChangeShapeType="1" noTextEdit="1"/>
              </p:cNvSpPr>
              <p:nvPr/>
            </p:nvSpPr>
            <p:spPr>
              <a:xfrm>
                <a:off x="4120614" y="6128157"/>
                <a:ext cx="222786" cy="276999"/>
              </a:xfrm>
              <a:prstGeom prst="rect">
                <a:avLst/>
              </a:prstGeom>
              <a:blipFill>
                <a:blip r:embed="rId12"/>
                <a:stretch>
                  <a:fillRect l="-37838" r="-45946" b="-1521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685617" y="607857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𝑦</m:t>
                      </m:r>
                    </m:oMath>
                  </m:oMathPara>
                </a14:m>
                <a:endParaRPr lang="en-NZ" dirty="0"/>
              </a:p>
            </p:txBody>
          </p:sp>
        </mc:Choice>
        <mc:Fallback xmlns="">
          <p:sp>
            <p:nvSpPr>
              <p:cNvPr id="19" name="TextBox 18"/>
              <p:cNvSpPr txBox="1">
                <a:spLocks noRot="1" noChangeAspect="1" noMove="1" noResize="1" noEditPoints="1" noAdjustHandles="1" noChangeArrowheads="1" noChangeShapeType="1" noTextEdit="1"/>
              </p:cNvSpPr>
              <p:nvPr/>
            </p:nvSpPr>
            <p:spPr>
              <a:xfrm>
                <a:off x="4685617" y="6078574"/>
                <a:ext cx="186718" cy="276999"/>
              </a:xfrm>
              <a:prstGeom prst="rect">
                <a:avLst/>
              </a:prstGeom>
              <a:blipFill>
                <a:blip r:embed="rId13"/>
                <a:stretch>
                  <a:fillRect l="-33333" r="-30000" b="-2391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417058" y="6044056"/>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latin typeface="Cambria Math" panose="02040503050406030204" pitchFamily="18" charset="0"/>
                            </a:rPr>
                          </m:ctrlPr>
                        </m:sSubPr>
                        <m:e>
                          <m:r>
                            <a:rPr lang="en-NZ" b="0" i="1" smtClean="0">
                              <a:latin typeface="Cambria Math" panose="02040503050406030204" pitchFamily="18" charset="0"/>
                            </a:rPr>
                            <m:t>𝑎</m:t>
                          </m:r>
                        </m:e>
                        <m:sub>
                          <m:r>
                            <a:rPr lang="en-NZ" b="0" i="1" smtClean="0">
                              <a:latin typeface="Cambria Math" panose="02040503050406030204" pitchFamily="18" charset="0"/>
                            </a:rPr>
                            <m:t>1</m:t>
                          </m:r>
                        </m:sub>
                      </m:sSub>
                    </m:oMath>
                  </m:oMathPara>
                </a14:m>
                <a:endParaRPr lang="en-NZ" dirty="0"/>
              </a:p>
            </p:txBody>
          </p:sp>
        </mc:Choice>
        <mc:Fallback xmlns="">
          <p:sp>
            <p:nvSpPr>
              <p:cNvPr id="20" name="TextBox 19"/>
              <p:cNvSpPr txBox="1">
                <a:spLocks noRot="1" noChangeAspect="1" noMove="1" noResize="1" noEditPoints="1" noAdjustHandles="1" noChangeArrowheads="1" noChangeShapeType="1" noTextEdit="1"/>
              </p:cNvSpPr>
              <p:nvPr/>
            </p:nvSpPr>
            <p:spPr>
              <a:xfrm>
                <a:off x="1417058" y="6044056"/>
                <a:ext cx="283154" cy="276999"/>
              </a:xfrm>
              <a:prstGeom prst="rect">
                <a:avLst/>
              </a:prstGeom>
              <a:blipFill>
                <a:blip r:embed="rId14"/>
                <a:stretch>
                  <a:fillRect l="-12766" r="-6383" b="-1521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2514600" y="6047601"/>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latin typeface="Cambria Math" panose="02040503050406030204" pitchFamily="18" charset="0"/>
                            </a:rPr>
                          </m:ctrlPr>
                        </m:sSubPr>
                        <m:e>
                          <m:r>
                            <a:rPr lang="en-NZ" b="0" i="1" smtClean="0">
                              <a:latin typeface="Cambria Math" panose="02040503050406030204" pitchFamily="18" charset="0"/>
                            </a:rPr>
                            <m:t>𝑎</m:t>
                          </m:r>
                        </m:e>
                        <m:sub>
                          <m:r>
                            <a:rPr lang="en-NZ" b="0" i="1" smtClean="0">
                              <a:latin typeface="Cambria Math" panose="02040503050406030204" pitchFamily="18" charset="0"/>
                            </a:rPr>
                            <m:t>2</m:t>
                          </m:r>
                        </m:sub>
                      </m:sSub>
                    </m:oMath>
                  </m:oMathPara>
                </a14:m>
                <a:endParaRPr lang="en-NZ" dirty="0"/>
              </a:p>
            </p:txBody>
          </p:sp>
        </mc:Choice>
        <mc:Fallback xmlns="">
          <p:sp>
            <p:nvSpPr>
              <p:cNvPr id="21" name="TextBox 20"/>
              <p:cNvSpPr txBox="1">
                <a:spLocks noRot="1" noChangeAspect="1" noMove="1" noResize="1" noEditPoints="1" noAdjustHandles="1" noChangeArrowheads="1" noChangeShapeType="1" noTextEdit="1"/>
              </p:cNvSpPr>
              <p:nvPr/>
            </p:nvSpPr>
            <p:spPr>
              <a:xfrm>
                <a:off x="2514600" y="6047601"/>
                <a:ext cx="288477" cy="276999"/>
              </a:xfrm>
              <a:prstGeom prst="rect">
                <a:avLst/>
              </a:prstGeom>
              <a:blipFill>
                <a:blip r:embed="rId15"/>
                <a:stretch>
                  <a:fillRect l="-12766" r="-6383" b="-1521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597723" y="6046875"/>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b="0" i="1" smtClean="0">
                              <a:latin typeface="Cambria Math" panose="02040503050406030204" pitchFamily="18" charset="0"/>
                            </a:rPr>
                          </m:ctrlPr>
                        </m:sSubPr>
                        <m:e>
                          <m:r>
                            <a:rPr lang="en-NZ" b="0" i="1" smtClean="0">
                              <a:latin typeface="Cambria Math" panose="02040503050406030204" pitchFamily="18" charset="0"/>
                            </a:rPr>
                            <m:t>𝑎</m:t>
                          </m:r>
                        </m:e>
                        <m:sub>
                          <m:r>
                            <a:rPr lang="en-NZ" b="0" i="1" smtClean="0">
                              <a:latin typeface="Cambria Math" panose="02040503050406030204" pitchFamily="18" charset="0"/>
                            </a:rPr>
                            <m:t>3</m:t>
                          </m:r>
                        </m:sub>
                      </m:sSub>
                    </m:oMath>
                  </m:oMathPara>
                </a14:m>
                <a:endParaRPr lang="en-NZ" dirty="0"/>
              </a:p>
            </p:txBody>
          </p:sp>
        </mc:Choice>
        <mc:Fallback xmlns="">
          <p:sp>
            <p:nvSpPr>
              <p:cNvPr id="22" name="TextBox 21"/>
              <p:cNvSpPr txBox="1">
                <a:spLocks noRot="1" noChangeAspect="1" noMove="1" noResize="1" noEditPoints="1" noAdjustHandles="1" noChangeArrowheads="1" noChangeShapeType="1" noTextEdit="1"/>
              </p:cNvSpPr>
              <p:nvPr/>
            </p:nvSpPr>
            <p:spPr>
              <a:xfrm>
                <a:off x="3597723" y="6046875"/>
                <a:ext cx="288477" cy="276999"/>
              </a:xfrm>
              <a:prstGeom prst="rect">
                <a:avLst/>
              </a:prstGeom>
              <a:blipFill>
                <a:blip r:embed="rId16"/>
                <a:stretch>
                  <a:fillRect l="-12500" r="-6250" b="-1555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968146" y="6629400"/>
                <a:ext cx="1013054"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𝑎</m:t>
                          </m:r>
                        </m:e>
                        <m:sub>
                          <m:r>
                            <a:rPr lang="en-NZ" sz="1200" b="0" i="1" smtClean="0">
                              <a:latin typeface="Cambria Math" panose="02040503050406030204" pitchFamily="18" charset="0"/>
                            </a:rPr>
                            <m:t>1</m:t>
                          </m:r>
                        </m:sub>
                      </m:sSub>
                      <m:r>
                        <a:rPr lang="en-NZ" sz="1200" b="0" i="1" smtClean="0">
                          <a:latin typeface="Cambria Math" panose="02040503050406030204" pitchFamily="18" charset="0"/>
                        </a:rPr>
                        <m:t>=</m:t>
                      </m:r>
                      <m:r>
                        <a:rPr lang="en-NZ" sz="1200" b="0" i="1" smtClean="0">
                          <a:latin typeface="Cambria Math" panose="02040503050406030204" pitchFamily="18" charset="0"/>
                        </a:rPr>
                        <m:t>𝑔</m:t>
                      </m:r>
                      <m:r>
                        <a:rPr lang="en-NZ" sz="1200" b="0" i="1" smtClean="0">
                          <a:latin typeface="Cambria Math" panose="02040503050406030204" pitchFamily="18" charset="0"/>
                        </a:rPr>
                        <m:t>(</m:t>
                      </m:r>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𝑊</m:t>
                          </m:r>
                        </m:e>
                        <m:sub>
                          <m:r>
                            <a:rPr lang="en-NZ" sz="1200" b="0" i="1" smtClean="0">
                              <a:latin typeface="Cambria Math" panose="02040503050406030204" pitchFamily="18" charset="0"/>
                            </a:rPr>
                            <m:t>1</m:t>
                          </m:r>
                        </m:sub>
                      </m:sSub>
                      <m:r>
                        <a:rPr lang="en-NZ" sz="1200" b="0" i="1" smtClean="0">
                          <a:latin typeface="Cambria Math" panose="02040503050406030204" pitchFamily="18" charset="0"/>
                        </a:rPr>
                        <m:t>𝑥</m:t>
                      </m:r>
                      <m:r>
                        <a:rPr lang="en-NZ" sz="1200" b="0" i="1" smtClean="0">
                          <a:latin typeface="Cambria Math" panose="02040503050406030204" pitchFamily="18" charset="0"/>
                        </a:rPr>
                        <m:t>)</m:t>
                      </m:r>
                    </m:oMath>
                  </m:oMathPara>
                </a14:m>
                <a:endParaRPr lang="en-NZ" sz="1200" dirty="0"/>
              </a:p>
            </p:txBody>
          </p:sp>
        </mc:Choice>
        <mc:Fallback xmlns="">
          <p:sp>
            <p:nvSpPr>
              <p:cNvPr id="23" name="TextBox 22"/>
              <p:cNvSpPr txBox="1">
                <a:spLocks noRot="1" noChangeAspect="1" noMove="1" noResize="1" noEditPoints="1" noAdjustHandles="1" noChangeArrowheads="1" noChangeShapeType="1" noTextEdit="1"/>
              </p:cNvSpPr>
              <p:nvPr/>
            </p:nvSpPr>
            <p:spPr>
              <a:xfrm>
                <a:off x="968146" y="6629400"/>
                <a:ext cx="1013054" cy="184666"/>
              </a:xfrm>
              <a:prstGeom prst="rect">
                <a:avLst/>
              </a:prstGeom>
              <a:blipFill>
                <a:blip r:embed="rId17"/>
                <a:stretch>
                  <a:fillRect t="-6667" b="-3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176775" y="6629399"/>
                <a:ext cx="1023625"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𝑎</m:t>
                          </m:r>
                        </m:e>
                        <m:sub>
                          <m:r>
                            <a:rPr lang="en-NZ" sz="1200" b="0" i="1" smtClean="0">
                              <a:latin typeface="Cambria Math" panose="02040503050406030204" pitchFamily="18" charset="0"/>
                            </a:rPr>
                            <m:t>2</m:t>
                          </m:r>
                        </m:sub>
                      </m:sSub>
                      <m:r>
                        <a:rPr lang="en-NZ" sz="1200" b="0" i="1" smtClean="0">
                          <a:latin typeface="Cambria Math" panose="02040503050406030204" pitchFamily="18" charset="0"/>
                        </a:rPr>
                        <m:t>=</m:t>
                      </m:r>
                      <m:r>
                        <a:rPr lang="en-NZ" sz="1200" b="0" i="1" smtClean="0">
                          <a:latin typeface="Cambria Math" panose="02040503050406030204" pitchFamily="18" charset="0"/>
                        </a:rPr>
                        <m:t>𝑔</m:t>
                      </m:r>
                      <m:r>
                        <a:rPr lang="en-NZ" sz="1200" b="0" i="1" smtClean="0">
                          <a:latin typeface="Cambria Math" panose="02040503050406030204" pitchFamily="18" charset="0"/>
                        </a:rPr>
                        <m:t>(</m:t>
                      </m:r>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𝑊</m:t>
                          </m:r>
                        </m:e>
                        <m:sub>
                          <m:r>
                            <a:rPr lang="en-NZ" sz="1200" b="0" i="1" smtClean="0">
                              <a:latin typeface="Cambria Math" panose="02040503050406030204" pitchFamily="18" charset="0"/>
                            </a:rPr>
                            <m:t>2</m:t>
                          </m:r>
                        </m:sub>
                      </m:sSub>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𝑎</m:t>
                          </m:r>
                        </m:e>
                        <m:sub>
                          <m:r>
                            <a:rPr lang="en-NZ" sz="1200" b="0" i="1" smtClean="0">
                              <a:latin typeface="Cambria Math" panose="02040503050406030204" pitchFamily="18" charset="0"/>
                            </a:rPr>
                            <m:t>1</m:t>
                          </m:r>
                        </m:sub>
                      </m:sSub>
                      <m:r>
                        <a:rPr lang="en-NZ" sz="1200" b="0" i="1" smtClean="0">
                          <a:latin typeface="Cambria Math" panose="02040503050406030204" pitchFamily="18" charset="0"/>
                        </a:rPr>
                        <m:t>)</m:t>
                      </m:r>
                    </m:oMath>
                  </m:oMathPara>
                </a14:m>
                <a:endParaRPr lang="en-NZ" sz="1200" dirty="0"/>
              </a:p>
            </p:txBody>
          </p:sp>
        </mc:Choice>
        <mc:Fallback xmlns="">
          <p:sp>
            <p:nvSpPr>
              <p:cNvPr id="24" name="TextBox 23"/>
              <p:cNvSpPr txBox="1">
                <a:spLocks noRot="1" noChangeAspect="1" noMove="1" noResize="1" noEditPoints="1" noAdjustHandles="1" noChangeArrowheads="1" noChangeShapeType="1" noTextEdit="1"/>
              </p:cNvSpPr>
              <p:nvPr/>
            </p:nvSpPr>
            <p:spPr>
              <a:xfrm>
                <a:off x="2176775" y="6629399"/>
                <a:ext cx="1023625" cy="184666"/>
              </a:xfrm>
              <a:prstGeom prst="rect">
                <a:avLst/>
              </a:prstGeom>
              <a:blipFill>
                <a:blip r:embed="rId18"/>
                <a:stretch>
                  <a:fillRect t="-3226" r="-2381" b="-3548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3320509" y="6629399"/>
                <a:ext cx="1022891"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𝑎</m:t>
                          </m:r>
                        </m:e>
                        <m:sub>
                          <m:r>
                            <a:rPr lang="en-NZ" sz="1200" b="0" i="1" smtClean="0">
                              <a:latin typeface="Cambria Math" panose="02040503050406030204" pitchFamily="18" charset="0"/>
                            </a:rPr>
                            <m:t>3</m:t>
                          </m:r>
                        </m:sub>
                      </m:sSub>
                      <m:r>
                        <a:rPr lang="en-NZ" sz="1200" b="0" i="1" smtClean="0">
                          <a:latin typeface="Cambria Math" panose="02040503050406030204" pitchFamily="18" charset="0"/>
                        </a:rPr>
                        <m:t>=</m:t>
                      </m:r>
                      <m:r>
                        <a:rPr lang="en-NZ" sz="1200" b="0" i="1" smtClean="0">
                          <a:latin typeface="Cambria Math" panose="02040503050406030204" pitchFamily="18" charset="0"/>
                        </a:rPr>
                        <m:t>𝑔</m:t>
                      </m:r>
                      <m:r>
                        <a:rPr lang="en-NZ" sz="1200" b="0" i="1" smtClean="0">
                          <a:latin typeface="Cambria Math" panose="02040503050406030204" pitchFamily="18" charset="0"/>
                        </a:rPr>
                        <m:t>(</m:t>
                      </m:r>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𝑊</m:t>
                          </m:r>
                        </m:e>
                        <m:sub>
                          <m:r>
                            <a:rPr lang="en-NZ" sz="1200" b="0" i="1" smtClean="0">
                              <a:latin typeface="Cambria Math" panose="02040503050406030204" pitchFamily="18" charset="0"/>
                            </a:rPr>
                            <m:t>3</m:t>
                          </m:r>
                        </m:sub>
                      </m:sSub>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𝑎</m:t>
                          </m:r>
                        </m:e>
                        <m:sub>
                          <m:r>
                            <a:rPr lang="en-NZ" sz="1200" b="0" i="1" smtClean="0">
                              <a:latin typeface="Cambria Math" panose="02040503050406030204" pitchFamily="18" charset="0"/>
                            </a:rPr>
                            <m:t>2</m:t>
                          </m:r>
                        </m:sub>
                      </m:sSub>
                      <m:r>
                        <a:rPr lang="en-NZ" sz="1200" b="0" i="1" smtClean="0">
                          <a:latin typeface="Cambria Math" panose="02040503050406030204" pitchFamily="18" charset="0"/>
                        </a:rPr>
                        <m:t>)</m:t>
                      </m:r>
                    </m:oMath>
                  </m:oMathPara>
                </a14:m>
                <a:endParaRPr lang="en-NZ" sz="12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320509" y="6629399"/>
                <a:ext cx="1022891" cy="184666"/>
              </a:xfrm>
              <a:prstGeom prst="rect">
                <a:avLst/>
              </a:prstGeom>
              <a:blipFill>
                <a:blip r:embed="rId19"/>
                <a:stretch>
                  <a:fillRect t="-3226" r="-2381" b="-3548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392386" y="6629399"/>
                <a:ext cx="1530891" cy="1846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1200" b="0" i="1" smtClean="0">
                          <a:latin typeface="Cambria Math" panose="02040503050406030204" pitchFamily="18" charset="0"/>
                        </a:rPr>
                        <m:t>𝑦</m:t>
                      </m:r>
                      <m:r>
                        <a:rPr lang="en-NZ" sz="1200" b="0" i="1" smtClean="0">
                          <a:latin typeface="Cambria Math" panose="02040503050406030204" pitchFamily="18" charset="0"/>
                        </a:rPr>
                        <m:t>=</m:t>
                      </m:r>
                      <m:r>
                        <a:rPr lang="en-NZ" sz="1200" b="0" i="1" smtClean="0">
                          <a:latin typeface="Cambria Math" panose="02040503050406030204" pitchFamily="18" charset="0"/>
                        </a:rPr>
                        <m:t>𝑠𝑜𝑓𝑡𝑚𝑎𝑥</m:t>
                      </m:r>
                      <m:r>
                        <a:rPr lang="en-NZ" sz="1200" b="0" i="1" smtClean="0">
                          <a:latin typeface="Cambria Math" panose="02040503050406030204" pitchFamily="18" charset="0"/>
                        </a:rPr>
                        <m:t>(</m:t>
                      </m:r>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𝑊</m:t>
                          </m:r>
                        </m:e>
                        <m:sub>
                          <m:r>
                            <a:rPr lang="en-NZ" sz="1200" b="0" i="1" smtClean="0">
                              <a:latin typeface="Cambria Math" panose="02040503050406030204" pitchFamily="18" charset="0"/>
                            </a:rPr>
                            <m:t>4</m:t>
                          </m:r>
                        </m:sub>
                      </m:sSub>
                      <m:sSub>
                        <m:sSubPr>
                          <m:ctrlPr>
                            <a:rPr lang="en-NZ" sz="1200" b="0" i="1" smtClean="0">
                              <a:latin typeface="Cambria Math" panose="02040503050406030204" pitchFamily="18" charset="0"/>
                            </a:rPr>
                          </m:ctrlPr>
                        </m:sSubPr>
                        <m:e>
                          <m:r>
                            <a:rPr lang="en-NZ" sz="1200" b="0" i="1" smtClean="0">
                              <a:latin typeface="Cambria Math" panose="02040503050406030204" pitchFamily="18" charset="0"/>
                            </a:rPr>
                            <m:t>𝑎</m:t>
                          </m:r>
                        </m:e>
                        <m:sub>
                          <m:r>
                            <a:rPr lang="en-NZ" sz="1200" b="0" i="1" smtClean="0">
                              <a:latin typeface="Cambria Math" panose="02040503050406030204" pitchFamily="18" charset="0"/>
                            </a:rPr>
                            <m:t>3</m:t>
                          </m:r>
                        </m:sub>
                      </m:sSub>
                      <m:r>
                        <a:rPr lang="en-NZ" sz="1200" b="0" i="1" smtClean="0">
                          <a:latin typeface="Cambria Math" panose="02040503050406030204" pitchFamily="18" charset="0"/>
                        </a:rPr>
                        <m:t>)</m:t>
                      </m:r>
                    </m:oMath>
                  </m:oMathPara>
                </a14:m>
                <a:endParaRPr lang="en-NZ" sz="1200" dirty="0"/>
              </a:p>
            </p:txBody>
          </p:sp>
        </mc:Choice>
        <mc:Fallback xmlns="">
          <p:sp>
            <p:nvSpPr>
              <p:cNvPr id="26" name="TextBox 25"/>
              <p:cNvSpPr txBox="1">
                <a:spLocks noRot="1" noChangeAspect="1" noMove="1" noResize="1" noEditPoints="1" noAdjustHandles="1" noChangeArrowheads="1" noChangeShapeType="1" noTextEdit="1"/>
              </p:cNvSpPr>
              <p:nvPr/>
            </p:nvSpPr>
            <p:spPr>
              <a:xfrm>
                <a:off x="4392386" y="6629399"/>
                <a:ext cx="1530891" cy="184666"/>
              </a:xfrm>
              <a:prstGeom prst="rect">
                <a:avLst/>
              </a:prstGeom>
              <a:blipFill>
                <a:blip r:embed="rId20"/>
                <a:stretch>
                  <a:fillRect t="-3226" b="-35484"/>
                </a:stretch>
              </a:blipFill>
            </p:spPr>
            <p:txBody>
              <a:bodyPr/>
              <a:lstStyle/>
              <a:p>
                <a:r>
                  <a:rPr lang="en-NZ">
                    <a:noFill/>
                  </a:rPr>
                  <a:t> </a:t>
                </a:r>
              </a:p>
            </p:txBody>
          </p:sp>
        </mc:Fallback>
      </mc:AlternateContent>
    </p:spTree>
    <p:extLst>
      <p:ext uri="{BB962C8B-B14F-4D97-AF65-F5344CB8AC3E}">
        <p14:creationId xmlns:p14="http://schemas.microsoft.com/office/powerpoint/2010/main" val="194201538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1&#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2&#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x_3&#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repeat until convergence \{&#10;&#10;$&#10;\displaystyle&#10;\quad\theta_j := \theta_j - \alpha \frac{\partial}{\partial \theta_j} J(\theta_0,\theta_1)&#10;$ &#10;&#10;\}&#10;% \delta_i^{(l)} = \left(\sum_j W_{ji}^{(l)} \delta_j^{(l+1)}\right) f'(z_i^{(l)})&#10;&#10;&#10;&#10;\end{document}"/>
  <p:tag name="IGUANATEXSIZE" val="3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5894</Words>
  <Application>Microsoft Office PowerPoint</Application>
  <PresentationFormat>On-screen Show (4:3)</PresentationFormat>
  <Paragraphs>592</Paragraphs>
  <Slides>73</Slides>
  <Notes>67</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3" baseType="lpstr">
      <vt:lpstr>Arial</vt:lpstr>
      <vt:lpstr>Calibri</vt:lpstr>
      <vt:lpstr>Calibri body</vt:lpstr>
      <vt:lpstr>Calibri Light</vt:lpstr>
      <vt:lpstr>Cambria Math</vt:lpstr>
      <vt:lpstr>Courier New</vt:lpstr>
      <vt:lpstr>Gill Sans</vt:lpstr>
      <vt:lpstr>ヒラギノ角ゴ ProN W3</vt:lpstr>
      <vt:lpstr>Office Theme</vt:lpstr>
      <vt:lpstr>Visio</vt:lpstr>
      <vt:lpstr>Review Exam 2</vt:lpstr>
      <vt:lpstr>Deep learning and artificial neural networks</vt:lpstr>
      <vt:lpstr>Deep learning Overview </vt:lpstr>
      <vt:lpstr>Historical Deep learning breakthrough for computer vision</vt:lpstr>
      <vt:lpstr>Why deep learning techniques work so well?</vt:lpstr>
      <vt:lpstr>Artificial neural networks: computational architecture overview</vt:lpstr>
      <vt:lpstr>PowerPoint Presentation</vt:lpstr>
      <vt:lpstr>The nonlinear activation function g </vt:lpstr>
      <vt:lpstr>Why are nonlinearities functions  needed?</vt:lpstr>
      <vt:lpstr>The softmax</vt:lpstr>
      <vt:lpstr>Loss function: Cross entropy</vt:lpstr>
      <vt:lpstr>Cost/Loss function: Minimize average cross entropy</vt:lpstr>
      <vt:lpstr>Gradient descent parameter update intuition</vt:lpstr>
      <vt:lpstr>Anatomy of a neural network</vt:lpstr>
      <vt:lpstr>Optimizer: The engine of neural networks (gradient-based optimization)</vt:lpstr>
      <vt:lpstr>Evaluating machine learning models</vt:lpstr>
      <vt:lpstr>PowerPoint Presentation</vt:lpstr>
      <vt:lpstr>Overfitting (high variance) and underfitting (high bias)</vt:lpstr>
      <vt:lpstr>Overfitting </vt:lpstr>
      <vt:lpstr>Techniques to prevent overfitting 1. Early termination </vt:lpstr>
      <vt:lpstr>Techniques to prevent overfitting 2. Reducing the networks size</vt:lpstr>
      <vt:lpstr>Techniques to prevent overfitting 3. weight regularization (weight shrinkage)</vt:lpstr>
      <vt:lpstr>Techniques to prevent overfitting 4. Dropout</vt:lpstr>
      <vt:lpstr>Convolutional neural networks for computer vision</vt:lpstr>
      <vt:lpstr>A big challenge for computer vision: Translational Invariance </vt:lpstr>
      <vt:lpstr>Other types of Invariance </vt:lpstr>
      <vt:lpstr>PowerPoint Presentation</vt:lpstr>
      <vt:lpstr>Convolutional networks</vt:lpstr>
      <vt:lpstr>Each convolution layer generates as output several feature maps</vt:lpstr>
      <vt:lpstr>Pooling Layer</vt:lpstr>
      <vt:lpstr>Take-home message: typical architecture of convolutional neural network</vt:lpstr>
      <vt:lpstr>The reason why the deep models work so well is that a lot of natural phenomena tend to have a hierarchical structure of features that deep models naturally capture </vt:lpstr>
      <vt:lpstr>Transfer learning</vt:lpstr>
      <vt:lpstr>Transfer learning</vt:lpstr>
      <vt:lpstr>Word Vectors/Word Embeddings</vt:lpstr>
      <vt:lpstr>The issue with representing words for machine learning algorithms</vt:lpstr>
      <vt:lpstr>The issue with representing words for machine learning algorithms</vt:lpstr>
      <vt:lpstr>The issue with representing words for machine learning algorithms</vt:lpstr>
      <vt:lpstr>Distributional semantics</vt:lpstr>
      <vt:lpstr>Word Embeddings/word vectors</vt:lpstr>
      <vt:lpstr>Word2vec training data</vt:lpstr>
      <vt:lpstr>Learning word vectors</vt:lpstr>
      <vt:lpstr>Estimating word similarity: cosine similarity</vt:lpstr>
      <vt:lpstr>Take-home message</vt:lpstr>
      <vt:lpstr>Recurrent Neural Networks</vt:lpstr>
      <vt:lpstr>The limitation of neural networks presented so far</vt:lpstr>
      <vt:lpstr>Temporal structure</vt:lpstr>
      <vt:lpstr>Recurrent neural network (RNN)</vt:lpstr>
      <vt:lpstr>Recurrent neural networks (RNNs)</vt:lpstr>
      <vt:lpstr>The big limitation of Recurrent neural networks (RNN)</vt:lpstr>
      <vt:lpstr>Vanishing gradient problem</vt:lpstr>
      <vt:lpstr>How to address vanishing gradients: LSTM (long short-term memory)</vt:lpstr>
      <vt:lpstr>The LSTM cell will be better able to remember a piece of information and keep it saved for many timesteps.</vt:lpstr>
      <vt:lpstr>End to end training – neural encoder-decoder architectures </vt:lpstr>
      <vt:lpstr>What can you do with an LSTM based RNN?</vt:lpstr>
      <vt:lpstr>GRUs</vt:lpstr>
      <vt:lpstr>Generative models</vt:lpstr>
      <vt:lpstr>Approaches to generative models</vt:lpstr>
      <vt:lpstr>Encoder and decoder network</vt:lpstr>
      <vt:lpstr>The smile vector</vt:lpstr>
      <vt:lpstr>Generative adversarial networks</vt:lpstr>
      <vt:lpstr>Artificial Intelligence APIs</vt:lpstr>
      <vt:lpstr>IBM Watson services</vt:lpstr>
      <vt:lpstr>Reinforcement learning</vt:lpstr>
      <vt:lpstr>Introduction</vt:lpstr>
      <vt:lpstr>Learning to optimize rewards</vt:lpstr>
      <vt:lpstr>Introduction to OpenAI Gym</vt:lpstr>
      <vt:lpstr>Open AI Gym Nchain environment</vt:lpstr>
      <vt:lpstr>Reward table</vt:lpstr>
      <vt:lpstr>Delayed reward reinforcement learning</vt:lpstr>
      <vt:lpstr>Q – learning algorithm</vt:lpstr>
      <vt:lpstr>Exploration versus exploitation</vt:lpstr>
      <vt:lpstr>Neural network architecture for reinforcement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Exam 2</dc:title>
  <dc:creator>David Rozado</dc:creator>
  <cp:lastModifiedBy>David Rozado</cp:lastModifiedBy>
  <cp:revision>18</cp:revision>
  <dcterms:created xsi:type="dcterms:W3CDTF">2018-06-07T03:15:20Z</dcterms:created>
  <dcterms:modified xsi:type="dcterms:W3CDTF">2019-06-04T04:12:13Z</dcterms:modified>
</cp:coreProperties>
</file>